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61" r:id="rId2"/>
    <p:sldId id="1302" r:id="rId3"/>
    <p:sldId id="1277" r:id="rId4"/>
    <p:sldId id="1281" r:id="rId5"/>
    <p:sldId id="1280" r:id="rId6"/>
    <p:sldId id="1290" r:id="rId7"/>
    <p:sldId id="1282" r:id="rId8"/>
    <p:sldId id="1303" r:id="rId9"/>
    <p:sldId id="1230" r:id="rId10"/>
    <p:sldId id="1276" r:id="rId11"/>
    <p:sldId id="1275" r:id="rId12"/>
    <p:sldId id="1304" r:id="rId13"/>
    <p:sldId id="1255" r:id="rId14"/>
    <p:sldId id="1278" r:id="rId15"/>
    <p:sldId id="1283" r:id="rId16"/>
    <p:sldId id="1284" r:id="rId17"/>
    <p:sldId id="1285" r:id="rId18"/>
    <p:sldId id="1286" r:id="rId19"/>
    <p:sldId id="1272" r:id="rId20"/>
    <p:sldId id="1287" r:id="rId21"/>
    <p:sldId id="1288" r:id="rId22"/>
    <p:sldId id="1289" r:id="rId23"/>
    <p:sldId id="1291" r:id="rId24"/>
    <p:sldId id="1294" r:id="rId25"/>
    <p:sldId id="1293" r:id="rId26"/>
    <p:sldId id="1295" r:id="rId27"/>
    <p:sldId id="1257" r:id="rId28"/>
    <p:sldId id="1296" r:id="rId29"/>
    <p:sldId id="1298" r:id="rId30"/>
    <p:sldId id="1297" r:id="rId31"/>
    <p:sldId id="1299" r:id="rId32"/>
    <p:sldId id="1273" r:id="rId33"/>
    <p:sldId id="1300" r:id="rId34"/>
    <p:sldId id="1251" r:id="rId35"/>
    <p:sldId id="1301" r:id="rId36"/>
  </p:sldIdLst>
  <p:sldSz cx="12192000" cy="6858000"/>
  <p:notesSz cx="6888163" cy="100187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8" userDrawn="1">
          <p15:clr>
            <a:srgbClr val="A4A3A4"/>
          </p15:clr>
        </p15:guide>
        <p15:guide id="3" orient="horz" pos="3156" userDrawn="1">
          <p15:clr>
            <a:srgbClr val="A4A3A4"/>
          </p15:clr>
        </p15:guide>
        <p15:guide id="4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(株)日立製作所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0101"/>
    <a:srgbClr val="FFCCCC"/>
    <a:srgbClr val="00FFFF"/>
    <a:srgbClr val="33CC33"/>
    <a:srgbClr val="FF0000"/>
    <a:srgbClr val="3333FF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94460" autoAdjust="0"/>
  </p:normalViewPr>
  <p:slideViewPr>
    <p:cSldViewPr>
      <p:cViewPr varScale="1">
        <p:scale>
          <a:sx n="86" d="100"/>
          <a:sy n="86" d="100"/>
        </p:scale>
        <p:origin x="108" y="204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2946" y="72"/>
      </p:cViewPr>
      <p:guideLst>
        <p:guide orient="horz" pos="3133"/>
        <p:guide pos="2148"/>
        <p:guide orient="horz" pos="3156"/>
        <p:guide pos="217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9A4AE67-E5AE-4F95-A8F7-AFE736099505}" type="datetimeFigureOut">
              <a:rPr lang="ja-JP" altLang="en-US"/>
              <a:pPr>
                <a:defRPr/>
              </a:pPr>
              <a:t>2022/12/4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7" tIns="46554" rIns="93107" bIns="4655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8891"/>
            <a:ext cx="5510530" cy="4508421"/>
          </a:xfrm>
          <a:prstGeom prst="rect">
            <a:avLst/>
          </a:prstGeom>
        </p:spPr>
        <p:txBody>
          <a:bodyPr vert="horz" lIns="93107" tIns="46554" rIns="93107" bIns="46554" rtlCol="0"/>
          <a:lstStyle/>
          <a:p>
            <a:pPr lv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6039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C8ABC8D-28C8-435D-8DD1-964633E861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9295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997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7600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205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009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566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0451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8228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6162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6301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0078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709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4104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8784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4993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978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0890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1949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6280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6123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4737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9739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904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3393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9788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60097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2469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7955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9346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560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476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093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532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272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7762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568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宛名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7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8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59994" y="3114004"/>
            <a:ext cx="4671472" cy="538609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9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59998" y="3657603"/>
            <a:ext cx="4123245" cy="43088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44" name="テキスト プレースホルダー 43"/>
          <p:cNvSpPr>
            <a:spLocks noGrp="1"/>
          </p:cNvSpPr>
          <p:nvPr>
            <p:ph type="body" sz="quarter" idx="10"/>
          </p:nvPr>
        </p:nvSpPr>
        <p:spPr>
          <a:xfrm>
            <a:off x="3260971" y="4716467"/>
            <a:ext cx="5759940" cy="1160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altLang="ja-JP" dirty="0"/>
          </a:p>
          <a:p>
            <a:pPr lvl="0"/>
            <a:endParaRPr lang="ja-JP" altLang="en-US" dirty="0"/>
          </a:p>
        </p:txBody>
      </p:sp>
      <p:sp>
        <p:nvSpPr>
          <p:cNvPr id="51" name="テキスト プレースホルダー 50"/>
          <p:cNvSpPr>
            <a:spLocks noGrp="1"/>
          </p:cNvSpPr>
          <p:nvPr>
            <p:ph type="body" sz="quarter" idx="11"/>
          </p:nvPr>
        </p:nvSpPr>
        <p:spPr>
          <a:xfrm>
            <a:off x="433755" y="2276876"/>
            <a:ext cx="4165355" cy="432073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ja-JP" altLang="en-US" sz="2100" smtClean="0">
                <a:latin typeface="+mj-lt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959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114" y="176404"/>
            <a:ext cx="9926025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533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有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114" y="176404"/>
            <a:ext cx="9926025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6695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立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173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98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 bwMode="gray">
          <a:xfrm>
            <a:off x="703477" y="179482"/>
            <a:ext cx="3629519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87" name="正方形/長方形 11"/>
          <p:cNvSpPr>
            <a:spLocks noChangeArrowheads="1"/>
          </p:cNvSpPr>
          <p:nvPr/>
        </p:nvSpPr>
        <p:spPr bwMode="gray">
          <a:xfrm>
            <a:off x="1" y="739776"/>
            <a:ext cx="12192000" cy="74485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3" name="グループ化 62"/>
          <p:cNvGrpSpPr/>
          <p:nvPr userDrawn="1"/>
        </p:nvGrpSpPr>
        <p:grpSpPr bwMode="gray">
          <a:xfrm>
            <a:off x="-6" y="739776"/>
            <a:ext cx="1975115" cy="74485"/>
            <a:chOff x="312738" y="2747963"/>
            <a:chExt cx="1970087" cy="109537"/>
          </a:xfrm>
        </p:grpSpPr>
        <p:sp>
          <p:nvSpPr>
            <p:cNvPr id="89" name="正方形/長方形 88"/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正方形/長方形 89"/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20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(宛名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59994" y="3114004"/>
            <a:ext cx="4671472" cy="538609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9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59998" y="3657603"/>
            <a:ext cx="4123245" cy="43088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63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無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3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4" name="正方形/長方形 3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09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(Contents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 Box 29"/>
          <p:cNvSpPr txBox="1">
            <a:spLocks noChangeArrowheads="1"/>
          </p:cNvSpPr>
          <p:nvPr userDrawn="1"/>
        </p:nvSpPr>
        <p:spPr bwMode="gray">
          <a:xfrm>
            <a:off x="730744" y="2159000"/>
            <a:ext cx="18774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3000">
                <a:solidFill>
                  <a:srgbClr val="1A1A1A"/>
                </a:solidFill>
                <a:latin typeface="Arial Rounded MT Bold" pitchFamily="34" charset="0"/>
                <a:ea typeface="HGPｺﾞｼｯｸE" pitchFamily="50" charset="-128"/>
                <a:cs typeface="Arial" charset="0"/>
              </a:rPr>
              <a:t>Contents</a:t>
            </a:r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757667" y="3153600"/>
            <a:ext cx="451758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0581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(Contents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7667" y="3153600"/>
            <a:ext cx="451758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1690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5050" y="176404"/>
            <a:ext cx="883908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4" y="177265"/>
            <a:ext cx="1221611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</p:spTree>
    <p:extLst>
      <p:ext uri="{BB962C8B-B14F-4D97-AF65-F5344CB8AC3E}">
        <p14:creationId xmlns:p14="http://schemas.microsoft.com/office/powerpoint/2010/main" val="317840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5050" y="176404"/>
            <a:ext cx="883908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4" y="177265"/>
            <a:ext cx="1221611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6300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有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5050" y="176404"/>
            <a:ext cx="883908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4" y="177265"/>
            <a:ext cx="1221611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7922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114" y="176404"/>
            <a:ext cx="9926025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855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8" r:id="rId3"/>
    <p:sldLayoutId id="2147483746" r:id="rId4"/>
    <p:sldLayoutId id="2147483747" r:id="rId5"/>
    <p:sldLayoutId id="2147483749" r:id="rId6"/>
    <p:sldLayoutId id="2147483750" r:id="rId7"/>
    <p:sldLayoutId id="2147483754" r:id="rId8"/>
    <p:sldLayoutId id="2147483751" r:id="rId9"/>
    <p:sldLayoutId id="2147483752" r:id="rId10"/>
    <p:sldLayoutId id="2147483755" r:id="rId11"/>
    <p:sldLayoutId id="2147483753" r:id="rId12"/>
    <p:sldLayoutId id="2147483743" r:id="rId13"/>
    <p:sldLayoutId id="214748375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jje.weblio.jp/content/value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ejje.weblio.jp/content/atomi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2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ctrTitle"/>
          </p:nvPr>
        </p:nvSpPr>
        <p:spPr bwMode="auto">
          <a:xfrm>
            <a:off x="1787984" y="3402914"/>
            <a:ext cx="8375241" cy="17543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Review of </a:t>
            </a:r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/>
            </a:r>
            <a:br>
              <a:rPr lang="en-US" altLang="ja-JP" sz="3600" b="1" dirty="0">
                <a:latin typeface="Meiryo UI" pitchFamily="50" charset="-128"/>
                <a:ea typeface="Meiryo UI" pitchFamily="50" charset="-128"/>
              </a:rPr>
            </a:br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“Subjective well-being related to </a:t>
            </a: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/>
            </a:r>
            <a:b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satisfaction </a:t>
            </a:r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with daily travel</a:t>
            </a: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”</a:t>
            </a:r>
            <a:endParaRPr lang="ja-JP" altLang="en-US" sz="32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293" name="Text Box 83"/>
          <p:cNvSpPr txBox="1">
            <a:spLocks noChangeArrowheads="1"/>
          </p:cNvSpPr>
          <p:nvPr/>
        </p:nvSpPr>
        <p:spPr bwMode="gray">
          <a:xfrm>
            <a:off x="8040270" y="5733320"/>
            <a:ext cx="40893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Lab: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	          Traffic and City </a:t>
            </a:r>
          </a:p>
          <a:p>
            <a:pPr eaLnBrk="1" hangingPunct="1"/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Student ID: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	</a:t>
            </a:r>
            <a:r>
              <a:rPr lang="en-US" altLang="ja-JP" sz="2000" b="1" dirty="0" err="1" smtClean="0">
                <a:latin typeface="Meiryo UI" pitchFamily="50" charset="-128"/>
                <a:ea typeface="Meiryo UI" pitchFamily="50" charset="-128"/>
              </a:rPr>
              <a:t>D22WA003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</a:endParaRPr>
          </a:p>
          <a:p>
            <a:pPr eaLnBrk="1" hangingPunct="1"/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Name:		</a:t>
            </a:r>
            <a:r>
              <a:rPr lang="en-US" altLang="ja-JP" sz="2000" b="1" dirty="0" err="1" smtClean="0">
                <a:latin typeface="Meiryo UI" pitchFamily="50" charset="-128"/>
                <a:ea typeface="Meiryo UI" pitchFamily="50" charset="-128"/>
              </a:rPr>
              <a:t>Tomoichi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 Ebata</a:t>
            </a:r>
            <a:endParaRPr lang="ja-JP" altLang="en-US" sz="20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663940" y="116540"/>
            <a:ext cx="357993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Authors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Cecilia 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Jakobsson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Bergstad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Amelie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Gamble 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Tommy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Garling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Olle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Hagman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Merritt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Polk 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Dick 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Ettema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Margareta 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Friman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Lars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E.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Olsson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552480" y="2086310"/>
            <a:ext cx="2378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Publication 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Date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27 May 2010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3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90" y="1973532"/>
            <a:ext cx="4464620" cy="4710944"/>
          </a:xfrm>
          <a:prstGeom prst="rect">
            <a:avLst/>
          </a:prstGeom>
        </p:spPr>
      </p:pic>
      <p:sp>
        <p:nvSpPr>
          <p:cNvPr id="89" name="正方形/長方形 88"/>
          <p:cNvSpPr/>
          <p:nvPr/>
        </p:nvSpPr>
        <p:spPr>
          <a:xfrm>
            <a:off x="119170" y="911582"/>
            <a:ext cx="1224170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ja-JP" sz="2800" b="1" dirty="0" smtClean="0">
                <a:latin typeface="Meiryo UI"/>
                <a:ea typeface="Meiryo UI"/>
              </a:rPr>
              <a:t>Objects (Targets)</a:t>
            </a:r>
            <a:r>
              <a:rPr lang="en-US" altLang="ja-JP" sz="2800" b="1" dirty="0">
                <a:latin typeface="Meiryo UI"/>
                <a:ea typeface="Meiryo UI"/>
              </a:rPr>
              <a:t/>
            </a:r>
            <a:br>
              <a:rPr lang="en-US" altLang="ja-JP" sz="2800" b="1" dirty="0">
                <a:latin typeface="Meiryo UI"/>
                <a:ea typeface="Meiryo UI"/>
              </a:rPr>
            </a:br>
            <a:r>
              <a:rPr lang="en-US" altLang="ja-JP" sz="2400" b="1" dirty="0" smtClean="0">
                <a:latin typeface="Meiryo UI"/>
                <a:ea typeface="Meiryo UI"/>
              </a:rPr>
              <a:t>1330 persons in Sweden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/>
                <a:ea typeface="Meiryo UI"/>
              </a:rPr>
              <a:t/>
            </a:r>
            <a:br>
              <a:rPr lang="en-US" altLang="ja-JP" sz="2400" b="1" dirty="0" smtClean="0">
                <a:solidFill>
                  <a:srgbClr val="0000FF"/>
                </a:solidFill>
                <a:latin typeface="Meiryo UI"/>
                <a:ea typeface="Meiryo UI"/>
              </a:rPr>
            </a:br>
            <a:r>
              <a:rPr lang="en-US" altLang="ja-JP" sz="1200" b="1" dirty="0" smtClean="0">
                <a:latin typeface="Meiryo UI"/>
                <a:ea typeface="Meiryo UI"/>
              </a:rPr>
              <a:t> </a:t>
            </a:r>
            <a:endParaRPr lang="en-US" altLang="ja-JP" sz="1200" b="1" dirty="0">
              <a:latin typeface="Meiryo UI"/>
              <a:ea typeface="Meiryo UI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452227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1-2. Overview(2)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9" y="2706731"/>
            <a:ext cx="2823240" cy="231200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668099" y="2453500"/>
            <a:ext cx="379623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(1)Car </a:t>
            </a:r>
            <a:r>
              <a:rPr lang="en-US" altLang="ja-JP" sz="2400" b="1" dirty="0">
                <a:latin typeface="Meiryo UI" panose="020B0604030504040204" pitchFamily="50" charset="-128"/>
                <a:cs typeface="AdvPTimes"/>
              </a:rPr>
              <a:t>access and </a:t>
            </a:r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use</a:t>
            </a:r>
            <a:endParaRPr lang="ja-JP" altLang="en-US" sz="2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6668099" y="3111355"/>
            <a:ext cx="534223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(2)Satisfaction </a:t>
            </a:r>
            <a:r>
              <a:rPr lang="en-US" altLang="ja-JP" sz="2400" b="1" dirty="0">
                <a:latin typeface="Meiryo UI" panose="020B0604030504040204" pitchFamily="50" charset="-128"/>
                <a:cs typeface="AdvPTimes"/>
              </a:rPr>
              <a:t>with daily </a:t>
            </a:r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travel</a:t>
            </a:r>
            <a:endParaRPr lang="ja-JP" altLang="en-US" sz="24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6668098" y="3750163"/>
            <a:ext cx="552390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(3)Satisfaction </a:t>
            </a:r>
            <a:r>
              <a:rPr lang="en-US" altLang="ja-JP" sz="2400" b="1" dirty="0">
                <a:latin typeface="Meiryo UI" panose="020B0604030504040204" pitchFamily="50" charset="-128"/>
                <a:cs typeface="AdvPTimes"/>
              </a:rPr>
              <a:t>with performance of out-of-home routine </a:t>
            </a:r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activities</a:t>
            </a:r>
            <a:endParaRPr lang="ja-JP" altLang="en-US" sz="2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6668099" y="5127635"/>
            <a:ext cx="527291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(4)Affective </a:t>
            </a:r>
            <a:r>
              <a:rPr lang="en-US" altLang="ja-JP" sz="2400" b="1" dirty="0">
                <a:latin typeface="Meiryo UI" panose="020B0604030504040204" pitchFamily="50" charset="-128"/>
                <a:cs typeface="AdvPTimes"/>
              </a:rPr>
              <a:t>and cognitive </a:t>
            </a:r>
            <a:r>
              <a:rPr lang="en-US" altLang="ja-JP" sz="2400" b="1" dirty="0" err="1">
                <a:latin typeface="Meiryo UI" panose="020B0604030504040204" pitchFamily="50" charset="-128"/>
                <a:cs typeface="AdvPTimes"/>
              </a:rPr>
              <a:t>SWB</a:t>
            </a:r>
            <a:endParaRPr lang="ja-JP" altLang="en-US" sz="2400" b="1" dirty="0"/>
          </a:p>
        </p:txBody>
      </p:sp>
      <p:cxnSp>
        <p:nvCxnSpPr>
          <p:cNvPr id="10" name="直線コネクタ 9"/>
          <p:cNvCxnSpPr>
            <a:stCxn id="2" idx="1"/>
          </p:cNvCxnSpPr>
          <p:nvPr/>
        </p:nvCxnSpPr>
        <p:spPr>
          <a:xfrm flipH="1">
            <a:off x="6164029" y="2638166"/>
            <a:ext cx="504070" cy="4308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6" idx="1"/>
          </p:cNvCxnSpPr>
          <p:nvPr/>
        </p:nvCxnSpPr>
        <p:spPr>
          <a:xfrm flipH="1">
            <a:off x="6164029" y="3296021"/>
            <a:ext cx="504070" cy="197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7" idx="1"/>
          </p:cNvCxnSpPr>
          <p:nvPr/>
        </p:nvCxnSpPr>
        <p:spPr>
          <a:xfrm flipH="1" flipV="1">
            <a:off x="6164029" y="3947102"/>
            <a:ext cx="504070" cy="1262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8" idx="1"/>
          </p:cNvCxnSpPr>
          <p:nvPr/>
        </p:nvCxnSpPr>
        <p:spPr>
          <a:xfrm flipH="1" flipV="1">
            <a:off x="5951981" y="4872756"/>
            <a:ext cx="716118" cy="4857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452227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1-3. Overview(3)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19170" y="910409"/>
            <a:ext cx="1224170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altLang="ja-JP" sz="2800" b="1" dirty="0" smtClean="0">
                <a:latin typeface="Meiryo UI"/>
                <a:ea typeface="Meiryo UI"/>
              </a:rPr>
              <a:t>Results</a:t>
            </a:r>
            <a:r>
              <a:rPr lang="en-US" altLang="ja-JP" sz="2800" b="1" dirty="0">
                <a:latin typeface="Meiryo UI"/>
                <a:ea typeface="Meiryo UI"/>
              </a:rPr>
              <a:t/>
            </a:r>
            <a:br>
              <a:rPr lang="en-US" altLang="ja-JP" sz="2800" b="1" dirty="0">
                <a:latin typeface="Meiryo UI"/>
                <a:ea typeface="Meiryo UI"/>
              </a:rPr>
            </a:br>
            <a:r>
              <a:rPr lang="en-US" altLang="ja-JP" sz="1200" b="1" dirty="0" smtClean="0">
                <a:latin typeface="Meiryo UI"/>
                <a:ea typeface="Meiryo UI"/>
              </a:rPr>
              <a:t> </a:t>
            </a:r>
            <a:endParaRPr lang="en-US" altLang="ja-JP" sz="1200" b="1" dirty="0">
              <a:latin typeface="Meiryo UI"/>
              <a:ea typeface="Meiryo UI"/>
            </a:endParaRPr>
          </a:p>
        </p:txBody>
      </p:sp>
      <p:pic>
        <p:nvPicPr>
          <p:cNvPr id="88" name="図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565" y="2664133"/>
            <a:ext cx="478416" cy="411242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56" y="1410741"/>
            <a:ext cx="478416" cy="411242"/>
          </a:xfrm>
          <a:prstGeom prst="rect">
            <a:avLst/>
          </a:prstGeom>
        </p:spPr>
      </p:pic>
      <p:sp>
        <p:nvSpPr>
          <p:cNvPr id="32" name="フリーフォーム 31"/>
          <p:cNvSpPr/>
          <p:nvPr/>
        </p:nvSpPr>
        <p:spPr>
          <a:xfrm>
            <a:off x="4145988" y="2390107"/>
            <a:ext cx="4130745" cy="631789"/>
          </a:xfrm>
          <a:custGeom>
            <a:avLst/>
            <a:gdLst>
              <a:gd name="connsiteX0" fmla="*/ 0 w 3507971"/>
              <a:gd name="connsiteY0" fmla="*/ 16625 h 731535"/>
              <a:gd name="connsiteX1" fmla="*/ 2161309 w 3507971"/>
              <a:gd name="connsiteY1" fmla="*/ 731520 h 731535"/>
              <a:gd name="connsiteX2" fmla="*/ 3507971 w 3507971"/>
              <a:gd name="connsiteY2" fmla="*/ 0 h 731535"/>
              <a:gd name="connsiteX0" fmla="*/ 0 w 3507971"/>
              <a:gd name="connsiteY0" fmla="*/ 16625 h 631789"/>
              <a:gd name="connsiteX1" fmla="*/ 1812174 w 3507971"/>
              <a:gd name="connsiteY1" fmla="*/ 631767 h 631789"/>
              <a:gd name="connsiteX2" fmla="*/ 3507971 w 3507971"/>
              <a:gd name="connsiteY2" fmla="*/ 0 h 63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971" h="631789">
                <a:moveTo>
                  <a:pt x="0" y="16625"/>
                </a:moveTo>
                <a:cubicBezTo>
                  <a:pt x="788323" y="375458"/>
                  <a:pt x="1227512" y="634538"/>
                  <a:pt x="1812174" y="631767"/>
                </a:cubicBezTo>
                <a:cubicBezTo>
                  <a:pt x="2396836" y="628996"/>
                  <a:pt x="3126971" y="364374"/>
                  <a:pt x="35079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5" name="楕円 24"/>
          <p:cNvSpPr/>
          <p:nvPr/>
        </p:nvSpPr>
        <p:spPr>
          <a:xfrm>
            <a:off x="1995331" y="1699760"/>
            <a:ext cx="3047577" cy="7540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3" name="楕円 72"/>
          <p:cNvSpPr/>
          <p:nvPr/>
        </p:nvSpPr>
        <p:spPr>
          <a:xfrm>
            <a:off x="7511951" y="1699760"/>
            <a:ext cx="3047577" cy="7540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8" name="楕円 77"/>
          <p:cNvSpPr/>
          <p:nvPr/>
        </p:nvSpPr>
        <p:spPr>
          <a:xfrm>
            <a:off x="4431138" y="2963009"/>
            <a:ext cx="3409974" cy="7540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1" name="正方形/長方形 70"/>
          <p:cNvSpPr/>
          <p:nvPr/>
        </p:nvSpPr>
        <p:spPr>
          <a:xfrm>
            <a:off x="2139518" y="1712278"/>
            <a:ext cx="28779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b="1" dirty="0" smtClean="0">
                <a:latin typeface="Meiryo UI" panose="020B0604030504040204" pitchFamily="50" charset="-128"/>
                <a:cs typeface="AdvPTimes"/>
              </a:rPr>
              <a:t>Satisfaction </a:t>
            </a:r>
            <a:r>
              <a:rPr lang="en-US" altLang="ja-JP" sz="2200" b="1" dirty="0">
                <a:latin typeface="Meiryo UI" panose="020B0604030504040204" pitchFamily="50" charset="-128"/>
                <a:cs typeface="AdvPTimes"/>
              </a:rPr>
              <a:t>with daily </a:t>
            </a:r>
            <a:r>
              <a:rPr lang="en-US" altLang="ja-JP" sz="2200" b="1" dirty="0" smtClean="0">
                <a:latin typeface="Meiryo UI" panose="020B0604030504040204" pitchFamily="50" charset="-128"/>
                <a:cs typeface="AdvPTimes"/>
              </a:rPr>
              <a:t>travel</a:t>
            </a:r>
            <a:endParaRPr lang="ja-JP" altLang="en-US" sz="2200" b="1" dirty="0"/>
          </a:p>
        </p:txBody>
      </p:sp>
      <p:sp>
        <p:nvSpPr>
          <p:cNvPr id="72" name="正方形/長方形 71"/>
          <p:cNvSpPr/>
          <p:nvPr/>
        </p:nvSpPr>
        <p:spPr>
          <a:xfrm>
            <a:off x="7897289" y="1667545"/>
            <a:ext cx="2559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dirty="0">
                <a:latin typeface="Meiryo UI" panose="020B0604030504040204" pitchFamily="50" charset="-128"/>
                <a:cs typeface="AdvPTimes"/>
              </a:rPr>
              <a:t>A</a:t>
            </a:r>
            <a:r>
              <a:rPr lang="en-US" altLang="ja-JP" sz="2200" b="1" dirty="0" smtClean="0">
                <a:latin typeface="Meiryo UI" panose="020B0604030504040204" pitchFamily="50" charset="-128"/>
                <a:cs typeface="AdvPTimes"/>
              </a:rPr>
              <a:t>ffective </a:t>
            </a:r>
            <a:r>
              <a:rPr lang="en-US" altLang="ja-JP" sz="2200" b="1" dirty="0">
                <a:latin typeface="Meiryo UI" panose="020B0604030504040204" pitchFamily="50" charset="-128"/>
                <a:cs typeface="AdvPTimes"/>
              </a:rPr>
              <a:t>and cognitive </a:t>
            </a:r>
            <a:r>
              <a:rPr lang="en-US" altLang="ja-JP" sz="2200" b="1" dirty="0" err="1">
                <a:latin typeface="Meiryo UI" panose="020B0604030504040204" pitchFamily="50" charset="-128"/>
                <a:cs typeface="AdvPTimes"/>
              </a:rPr>
              <a:t>SWB</a:t>
            </a:r>
            <a:endParaRPr lang="ja-JP" altLang="en-US" sz="2200" b="1" dirty="0"/>
          </a:p>
        </p:txBody>
      </p:sp>
      <p:cxnSp>
        <p:nvCxnSpPr>
          <p:cNvPr id="29" name="直線矢印コネクタ 28"/>
          <p:cNvCxnSpPr>
            <a:stCxn id="25" idx="6"/>
            <a:endCxn id="73" idx="2"/>
          </p:cNvCxnSpPr>
          <p:nvPr/>
        </p:nvCxnSpPr>
        <p:spPr>
          <a:xfrm>
            <a:off x="5042908" y="2076776"/>
            <a:ext cx="24690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4944415" y="1670217"/>
            <a:ext cx="26589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Direct Affections</a:t>
            </a:r>
            <a:endParaRPr lang="ja-JP" altLang="en-US" sz="2200" b="1" dirty="0">
              <a:solidFill>
                <a:srgbClr val="0000FF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4688140" y="2964739"/>
            <a:ext cx="30238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200" b="1" dirty="0" smtClean="0">
                <a:latin typeface="Meiryo UI" panose="020B0604030504040204" pitchFamily="50" charset="-128"/>
                <a:cs typeface="AdvPTimes"/>
              </a:rPr>
              <a:t>Satisfaction with performance </a:t>
            </a:r>
            <a:endParaRPr lang="ja-JP" altLang="en-US" sz="2200" b="1" dirty="0"/>
          </a:p>
        </p:txBody>
      </p:sp>
      <p:sp>
        <p:nvSpPr>
          <p:cNvPr id="79" name="正方形/長方形 78"/>
          <p:cNvSpPr/>
          <p:nvPr/>
        </p:nvSpPr>
        <p:spPr>
          <a:xfrm>
            <a:off x="4944415" y="2452009"/>
            <a:ext cx="29578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Indirect Affections</a:t>
            </a:r>
            <a:endParaRPr lang="ja-JP" altLang="en-US" sz="2200" b="1" dirty="0">
              <a:solidFill>
                <a:srgbClr val="0000FF"/>
              </a:solidFill>
            </a:endParaRPr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01" y="1503734"/>
            <a:ext cx="1308476" cy="1146084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59" y="1561481"/>
            <a:ext cx="1104742" cy="96690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18" y="2716582"/>
            <a:ext cx="1040210" cy="100045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607" y="1392931"/>
            <a:ext cx="921203" cy="683844"/>
          </a:xfrm>
          <a:prstGeom prst="rect">
            <a:avLst/>
          </a:prstGeom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971" y="2003983"/>
            <a:ext cx="524071" cy="445059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009578" y="4305237"/>
            <a:ext cx="1340704" cy="733317"/>
          </a:xfrm>
          <a:prstGeom prst="rect">
            <a:avLst/>
          </a:prstGeom>
        </p:spPr>
      </p:pic>
      <p:cxnSp>
        <p:nvCxnSpPr>
          <p:cNvPr id="95" name="直線コネクタ 94"/>
          <p:cNvCxnSpPr/>
          <p:nvPr/>
        </p:nvCxnSpPr>
        <p:spPr>
          <a:xfrm>
            <a:off x="263190" y="3944186"/>
            <a:ext cx="11665620" cy="0"/>
          </a:xfrm>
          <a:prstGeom prst="line">
            <a:avLst/>
          </a:prstGeom>
          <a:ln w="25400">
            <a:solidFill>
              <a:schemeClr val="tx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/>
          <p:cNvSpPr/>
          <p:nvPr/>
        </p:nvSpPr>
        <p:spPr>
          <a:xfrm>
            <a:off x="1379006" y="5047686"/>
            <a:ext cx="2502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Weekly use </a:t>
            </a:r>
            <a:endParaRPr lang="ja-JP" altLang="en-US" sz="2400" b="1" dirty="0"/>
          </a:p>
        </p:txBody>
      </p:sp>
      <p:cxnSp>
        <p:nvCxnSpPr>
          <p:cNvPr id="97" name="直線矢印コネクタ 96"/>
          <p:cNvCxnSpPr/>
          <p:nvPr/>
        </p:nvCxnSpPr>
        <p:spPr>
          <a:xfrm flipV="1">
            <a:off x="3607294" y="4694774"/>
            <a:ext cx="2395711" cy="176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/>
          <p:cNvSpPr txBox="1"/>
          <p:nvPr/>
        </p:nvSpPr>
        <p:spPr>
          <a:xfrm>
            <a:off x="4340880" y="4331482"/>
            <a:ext cx="77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kumimoji="1" lang="en-US" altLang="ja-JP" sz="44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3" name="直線矢印コネクタ 102"/>
          <p:cNvCxnSpPr/>
          <p:nvPr/>
        </p:nvCxnSpPr>
        <p:spPr>
          <a:xfrm>
            <a:off x="3602119" y="4874586"/>
            <a:ext cx="2301049" cy="9643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楕円 106"/>
          <p:cNvSpPr/>
          <p:nvPr/>
        </p:nvSpPr>
        <p:spPr>
          <a:xfrm>
            <a:off x="4431137" y="5232352"/>
            <a:ext cx="384751" cy="326744"/>
          </a:xfrm>
          <a:prstGeom prst="ellipse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108" name="図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806" y="5517290"/>
            <a:ext cx="478416" cy="411242"/>
          </a:xfrm>
          <a:prstGeom prst="rect">
            <a:avLst/>
          </a:prstGeom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59" y="5569739"/>
            <a:ext cx="1040210" cy="1000458"/>
          </a:xfrm>
          <a:prstGeom prst="rect">
            <a:avLst/>
          </a:prstGeom>
        </p:spPr>
      </p:pic>
      <p:pic>
        <p:nvPicPr>
          <p:cNvPr id="110" name="図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60" y="4295485"/>
            <a:ext cx="936248" cy="798862"/>
          </a:xfrm>
          <a:prstGeom prst="rect">
            <a:avLst/>
          </a:prstGeom>
        </p:spPr>
      </p:pic>
      <p:pic>
        <p:nvPicPr>
          <p:cNvPr id="111" name="図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732" y="4149100"/>
            <a:ext cx="478416" cy="411242"/>
          </a:xfrm>
          <a:prstGeom prst="rect">
            <a:avLst/>
          </a:prstGeom>
        </p:spPr>
      </p:pic>
      <p:sp>
        <p:nvSpPr>
          <p:cNvPr id="112" name="正方形/長方形 111"/>
          <p:cNvSpPr/>
          <p:nvPr/>
        </p:nvSpPr>
        <p:spPr>
          <a:xfrm>
            <a:off x="6511551" y="5046418"/>
            <a:ext cx="110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7806653" y="5046656"/>
            <a:ext cx="3552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Daily Satisfaction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5216163" y="6381410"/>
            <a:ext cx="5047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Performance Satisfaction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3762527" y="4230267"/>
            <a:ext cx="248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Small</a:t>
            </a:r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effect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6" name="正方形/長方形 115"/>
          <p:cNvSpPr/>
          <p:nvPr/>
        </p:nvSpPr>
        <p:spPr>
          <a:xfrm rot="1706894">
            <a:off x="3408625" y="5494866"/>
            <a:ext cx="2016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big</a:t>
            </a:r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effect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07" y="4189235"/>
            <a:ext cx="1104742" cy="966905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55" y="4020685"/>
            <a:ext cx="921203" cy="68384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19" y="4631737"/>
            <a:ext cx="524071" cy="4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3320605" y="3356990"/>
            <a:ext cx="5009384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2</a:t>
            </a:r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. Literature </a:t>
            </a:r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review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2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937506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2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-1. Literature review(1)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9766"/>
              </p:ext>
            </p:extLst>
          </p:nvPr>
        </p:nvGraphicFramePr>
        <p:xfrm>
          <a:off x="119170" y="1412720"/>
          <a:ext cx="1195366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550">
                  <a:extLst>
                    <a:ext uri="{9D8B030D-6E8A-4147-A177-3AD203B41FA5}">
                      <a16:colId xmlns:a16="http://schemas.microsoft.com/office/drawing/2014/main" val="53471679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Paper</a:t>
                      </a:r>
                      <a:r>
                        <a:rPr kumimoji="1" lang="en-US" altLang="ja-JP" sz="20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20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Outline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Others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McFadden 2001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Utility-maximization theory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is the dominant account of how travel-related choices of activity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Doubtful whether utility derived in this way is a valid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measure of 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travellers'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satisfaction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kern="1200" dirty="0" err="1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Kahneman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1999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Subjective well-being (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)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has been proposed as a measure of individuals' benefits in a number of domains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baseline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started from the paper.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kern="1200" dirty="0" err="1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Diener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and Suh 1997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expresses individuals'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cognitive and affective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well-being, directly measured by means of reliable psychometric scales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kern="1200" dirty="0" err="1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Diener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and Seligman 2004; </a:t>
                      </a:r>
                      <a:r>
                        <a:rPr kumimoji="1" lang="en-US" altLang="ja-JP" sz="1800" b="0" kern="1200" dirty="0" err="1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Diener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et </a:t>
                      </a:r>
                      <a:r>
                        <a:rPr kumimoji="1" lang="en-US" altLang="ja-JP" sz="1800" b="0" kern="1200" dirty="0" err="1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al.2009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refers to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overall life satisfaction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, which is relatively stable over time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Growing interest in understanding how </a:t>
                      </a: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is affected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18569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err="1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Ettema</a:t>
                      </a:r>
                      <a:endParaRPr kumimoji="1" lang="en-US" altLang="ja-JP" sz="1800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2010</a:t>
                      </a:r>
                      <a:r>
                        <a:rPr kumimoji="1" lang="ja-JP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）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Study of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changes in 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SWBs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from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changes in modes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of travel and public transportation service levels.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SWBs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may find a relationship with the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travel context.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818036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0" y="764630"/>
            <a:ext cx="1207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From Utility-Maximization to </a:t>
            </a:r>
            <a:r>
              <a:rPr lang="en-US" altLang="ja-JP" sz="3200" b="1" dirty="0" err="1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937506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2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-2. Literature review(2)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61031"/>
              </p:ext>
            </p:extLst>
          </p:nvPr>
        </p:nvGraphicFramePr>
        <p:xfrm>
          <a:off x="119170" y="1412720"/>
          <a:ext cx="1195366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550">
                  <a:extLst>
                    <a:ext uri="{9D8B030D-6E8A-4147-A177-3AD203B41FA5}">
                      <a16:colId xmlns:a16="http://schemas.microsoft.com/office/drawing/2014/main" val="53471679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Paper</a:t>
                      </a:r>
                      <a:r>
                        <a:rPr kumimoji="1" lang="en-US" altLang="ja-JP" sz="20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20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Outline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Others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err="1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Diener</a:t>
                      </a:r>
                      <a:endParaRPr kumimoji="1" lang="en-US" altLang="ja-JP" sz="1800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(1985)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is assumed to consist of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(1)positive affect (PA)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and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(2)negative affect (NA)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from direct experience, and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the (3)cognitive component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of satisfaction with life as a whole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Stone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(1999)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Emotional components (PA and NA) may be assessed by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immediate self-report of specific emotions and moods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err="1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Kahneman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(2004)Schwartz(2009)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Assessments from memory of emotions associated with recent activity were highly correlated with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the results of the immediate method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Measure past emotional </a:t>
                      </a: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(e.g., how you felt last week, how you feel overall) or current mood (how you feel now)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err="1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Diener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(1985)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 err="1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Pavot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&amp; </a:t>
                      </a:r>
                      <a:r>
                        <a:rPr kumimoji="1" lang="en-US" altLang="ja-JP" sz="1800" kern="1200" dirty="0" err="1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Diener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(1993</a:t>
                      </a:r>
                      <a:r>
                        <a:rPr kumimoji="1" lang="ja-JP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）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Cognitive 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is assessed by a 5-item life satisfaction scale.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185697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0" y="764630"/>
            <a:ext cx="1207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Extract Cognitive </a:t>
            </a:r>
            <a:r>
              <a:rPr lang="en-US" altLang="ja-JP" sz="3200" b="1" dirty="0" err="1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from </a:t>
            </a:r>
            <a:r>
              <a:rPr lang="en-US" altLang="ja-JP" sz="3200" b="1" dirty="0" err="1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9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937506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2-3. Literature review(3)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76721"/>
              </p:ext>
            </p:extLst>
          </p:nvPr>
        </p:nvGraphicFramePr>
        <p:xfrm>
          <a:off x="119170" y="1412720"/>
          <a:ext cx="1188165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Miscellaneous</a:t>
                      </a:r>
                      <a:endParaRPr lang="ja-JP" altLang="en-US" sz="2000" dirty="0" smtClean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(1)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Both affective and cognitive 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are stable and probably genetically influenced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(2)Performance on goal-related activities,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positive living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environment, and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higher income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have higher </a:t>
                      </a: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(3)</a:t>
                      </a: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does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not increase in proportion to income growth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over time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(4)</a:t>
                      </a: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usually has a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U-shaped relationship with age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, being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lowest around age 40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and gradually increasing thereafter.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185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(5)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Marriage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tends to increase </a:t>
                      </a: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, while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divorce and death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of a spouse decrease </a:t>
                      </a: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2861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(6)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Unemployment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has been shown to decrease </a:t>
                      </a: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, especially when there is little social support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6123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(7)Results regarding gender are mixed. In some studies,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women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have higher </a:t>
                      </a: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than men, in others there is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 difference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, and in still others gender differences vary by life course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969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(8)It can also be defined in the context of specific domains such as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work life, family life, leisure time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, etc.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829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(9)Customer satisfaction is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less general than the domain-specific 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and applies only to those who use the service.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330187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0" y="764630"/>
            <a:ext cx="1207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Miscellaneous info. </a:t>
            </a:r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bout </a:t>
            </a:r>
            <a:r>
              <a:rPr lang="en-US" altLang="ja-JP" sz="3200" b="1" dirty="0" err="1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楕円 74"/>
          <p:cNvSpPr/>
          <p:nvPr/>
        </p:nvSpPr>
        <p:spPr>
          <a:xfrm>
            <a:off x="4803679" y="1238239"/>
            <a:ext cx="2732521" cy="33732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937506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2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-4. Literature review(4)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764630"/>
            <a:ext cx="1207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err="1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Travellers'</a:t>
            </a:r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satisfaction is influenced by events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43" y="1433538"/>
            <a:ext cx="406287" cy="41124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56" y="1361693"/>
            <a:ext cx="1111203" cy="114608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80" y="1679942"/>
            <a:ext cx="2031746" cy="48254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624" y="1756957"/>
            <a:ext cx="444444" cy="355556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3661648" y="1926587"/>
            <a:ext cx="1197027" cy="53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3839567" y="1495276"/>
            <a:ext cx="87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affect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641988" y="1598046"/>
            <a:ext cx="399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Friman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 and Ga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¨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rling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 (2001) and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Friman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 et al. (1998, 2001) 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453879" y="2190760"/>
            <a:ext cx="1954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Events during </a:t>
            </a:r>
          </a:p>
          <a:p>
            <a:pPr algn="ctr"/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</a:rPr>
              <a:t>travel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300" y="3188818"/>
            <a:ext cx="612436" cy="72799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554" y="3202863"/>
            <a:ext cx="859192" cy="74113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4511" y="3193974"/>
            <a:ext cx="754895" cy="76367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332759" y="3916776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Critical incidents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3661648" y="3737274"/>
            <a:ext cx="1197027" cy="53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3839567" y="3305963"/>
            <a:ext cx="87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affect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43" y="2824328"/>
            <a:ext cx="406287" cy="41124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56" y="2917321"/>
            <a:ext cx="1111203" cy="1146084"/>
          </a:xfrm>
          <a:prstGeom prst="rect">
            <a:avLst/>
          </a:prstGeom>
        </p:spPr>
      </p:pic>
      <p:pic>
        <p:nvPicPr>
          <p:cNvPr id="1026" name="Picture 2" descr="心理, 不満 アイコン に Material Round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56" y="3645114"/>
            <a:ext cx="395655" cy="3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2799031" y="4526732"/>
            <a:ext cx="2139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Friman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2004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左中かっこ 23"/>
          <p:cNvSpPr/>
          <p:nvPr/>
        </p:nvSpPr>
        <p:spPr>
          <a:xfrm rot="16200000">
            <a:off x="3536639" y="1616735"/>
            <a:ext cx="363136" cy="5325812"/>
          </a:xfrm>
          <a:prstGeom prst="leftBrace">
            <a:avLst>
              <a:gd name="adj1" fmla="val 578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中かっこ 25"/>
          <p:cNvSpPr/>
          <p:nvPr/>
        </p:nvSpPr>
        <p:spPr>
          <a:xfrm rot="16200000">
            <a:off x="5938589" y="3249856"/>
            <a:ext cx="551879" cy="2178978"/>
          </a:xfrm>
          <a:prstGeom prst="leftBrace">
            <a:avLst>
              <a:gd name="adj1" fmla="val 578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/>
          <p:cNvSpPr/>
          <p:nvPr/>
        </p:nvSpPr>
        <p:spPr>
          <a:xfrm>
            <a:off x="6355736" y="2653921"/>
            <a:ext cx="914400" cy="914400"/>
          </a:xfrm>
          <a:prstGeom prst="arc">
            <a:avLst>
              <a:gd name="adj1" fmla="val 12957235"/>
              <a:gd name="adj2" fmla="val 9671042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6429488" y="2909669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</a:rPr>
              <a:t>Loop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929122" y="4617155"/>
            <a:ext cx="3057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Meiryo UI" panose="020B0604030504040204" pitchFamily="50" charset="-128"/>
                <a:cs typeface="AdvPTimes"/>
              </a:rPr>
              <a:t>Mokhtarian</a:t>
            </a:r>
            <a:r>
              <a:rPr lang="en-US" altLang="ja-JP" dirty="0">
                <a:latin typeface="Meiryo UI" panose="020B0604030504040204" pitchFamily="50" charset="-128"/>
                <a:cs typeface="AdvPTimes"/>
              </a:rPr>
              <a:t> and Salomon 2001; </a:t>
            </a:r>
            <a:r>
              <a:rPr lang="en-US" altLang="ja-JP" dirty="0" err="1">
                <a:latin typeface="Meiryo UI" panose="020B0604030504040204" pitchFamily="50" charset="-128"/>
                <a:cs typeface="AdvPTimes"/>
              </a:rPr>
              <a:t>Mokhtarian</a:t>
            </a:r>
            <a:r>
              <a:rPr lang="en-US" altLang="ja-JP" dirty="0">
                <a:latin typeface="Meiryo UI" panose="020B0604030504040204" pitchFamily="50" charset="-128"/>
                <a:cs typeface="AdvPTimes"/>
              </a:rPr>
              <a:t> et al.</a:t>
            </a:r>
            <a:endParaRPr lang="ja-JP" altLang="en-US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6172785" y="2414586"/>
            <a:ext cx="393969" cy="529934"/>
            <a:chOff x="7862331" y="3573020"/>
            <a:chExt cx="393969" cy="393969"/>
          </a:xfrm>
        </p:grpSpPr>
        <p:cxnSp>
          <p:nvCxnSpPr>
            <p:cNvPr id="31" name="直線コネクタ 30"/>
            <p:cNvCxnSpPr/>
            <p:nvPr/>
          </p:nvCxnSpPr>
          <p:spPr>
            <a:xfrm flipV="1">
              <a:off x="7862331" y="3950144"/>
              <a:ext cx="393969" cy="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 flipV="1">
              <a:off x="8059315" y="3770004"/>
              <a:ext cx="393969" cy="1"/>
            </a:xfrm>
            <a:prstGeom prst="line">
              <a:avLst/>
            </a:prstGeom>
            <a:ln w="635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031755" y="2949729"/>
            <a:ext cx="1438960" cy="1353662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879" y="2824328"/>
            <a:ext cx="406287" cy="411242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>
            <a:off x="8988921" y="2414586"/>
            <a:ext cx="393969" cy="529934"/>
            <a:chOff x="7862331" y="3573020"/>
            <a:chExt cx="393969" cy="393969"/>
          </a:xfrm>
        </p:grpSpPr>
        <p:cxnSp>
          <p:nvCxnSpPr>
            <p:cNvPr id="36" name="直線コネクタ 35"/>
            <p:cNvCxnSpPr/>
            <p:nvPr/>
          </p:nvCxnSpPr>
          <p:spPr>
            <a:xfrm flipV="1">
              <a:off x="7862331" y="3950144"/>
              <a:ext cx="393969" cy="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V="1">
              <a:off x="8059315" y="3770004"/>
              <a:ext cx="393969" cy="1"/>
            </a:xfrm>
            <a:prstGeom prst="line">
              <a:avLst/>
            </a:prstGeom>
            <a:ln w="635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左中かっこ 37"/>
          <p:cNvSpPr/>
          <p:nvPr/>
        </p:nvSpPr>
        <p:spPr>
          <a:xfrm rot="16200000">
            <a:off x="8582938" y="3249857"/>
            <a:ext cx="551879" cy="2178978"/>
          </a:xfrm>
          <a:prstGeom prst="leftBrace">
            <a:avLst>
              <a:gd name="adj1" fmla="val 578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7750224" y="4572898"/>
            <a:ext cx="2755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Jakobsson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 </a:t>
            </a:r>
            <a:r>
              <a:rPr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Bergstad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AdvPTimes"/>
            </a:endParaRPr>
          </a:p>
          <a:p>
            <a:pPr algn="ctr"/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2010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）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Steg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2005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）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534420" y="5365793"/>
            <a:ext cx="994774" cy="820153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82034" y="4760205"/>
            <a:ext cx="22455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leanliness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rivacy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afety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onvenience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tress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ocial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interaction, 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cenery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3586794" y="3235570"/>
            <a:ext cx="2520829" cy="25662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 rot="18848281">
            <a:off x="3633197" y="5354431"/>
            <a:ext cx="87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affect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24" y="5443120"/>
            <a:ext cx="961027" cy="991194"/>
          </a:xfrm>
          <a:prstGeom prst="rect">
            <a:avLst/>
          </a:prstGeom>
        </p:spPr>
      </p:pic>
      <p:sp>
        <p:nvSpPr>
          <p:cNvPr id="65" name="左中かっこ 64"/>
          <p:cNvSpPr/>
          <p:nvPr/>
        </p:nvSpPr>
        <p:spPr>
          <a:xfrm rot="10800000">
            <a:off x="2233402" y="4876376"/>
            <a:ext cx="324800" cy="1798985"/>
          </a:xfrm>
          <a:prstGeom prst="leftBrace">
            <a:avLst>
              <a:gd name="adj1" fmla="val 578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8387799" y="5388875"/>
            <a:ext cx="3685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ongestion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, air quality, 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presence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of trees and flowers, 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presence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of beggars, 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type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of pavement</a:t>
            </a:r>
          </a:p>
        </p:txBody>
      </p:sp>
      <p:sp>
        <p:nvSpPr>
          <p:cNvPr id="68" name="左中かっこ 67"/>
          <p:cNvSpPr/>
          <p:nvPr/>
        </p:nvSpPr>
        <p:spPr>
          <a:xfrm rot="10800000" flipH="1">
            <a:off x="8264234" y="5388874"/>
            <a:ext cx="208096" cy="1286485"/>
          </a:xfrm>
          <a:prstGeom prst="leftBrace">
            <a:avLst>
              <a:gd name="adj1" fmla="val 578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矢印コネクタ 68"/>
          <p:cNvCxnSpPr/>
          <p:nvPr/>
        </p:nvCxnSpPr>
        <p:spPr>
          <a:xfrm flipH="1" flipV="1">
            <a:off x="6126787" y="3252400"/>
            <a:ext cx="1329579" cy="24809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正方形/長方形 71"/>
          <p:cNvSpPr/>
          <p:nvPr/>
        </p:nvSpPr>
        <p:spPr>
          <a:xfrm rot="3644783">
            <a:off x="6690403" y="5345443"/>
            <a:ext cx="87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affect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297532" y="6145199"/>
            <a:ext cx="187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Bus </a:t>
            </a:r>
          </a:p>
          <a:p>
            <a:pPr algn="ctr"/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environments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7256394" y="6429282"/>
            <a:ext cx="102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</a:rPr>
              <a:t>Walker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6172785" y="1193346"/>
            <a:ext cx="393969" cy="529934"/>
            <a:chOff x="7862331" y="3573020"/>
            <a:chExt cx="393969" cy="393969"/>
          </a:xfrm>
        </p:grpSpPr>
        <p:cxnSp>
          <p:nvCxnSpPr>
            <p:cNvPr id="77" name="直線コネクタ 76"/>
            <p:cNvCxnSpPr/>
            <p:nvPr/>
          </p:nvCxnSpPr>
          <p:spPr>
            <a:xfrm flipV="1">
              <a:off x="7862331" y="3950144"/>
              <a:ext cx="393969" cy="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rot="5400000" flipV="1">
              <a:off x="8059315" y="3770004"/>
              <a:ext cx="393969" cy="1"/>
            </a:xfrm>
            <a:prstGeom prst="line">
              <a:avLst/>
            </a:prstGeom>
            <a:ln w="635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61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6970370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2-5. Summary of Literature reviews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764630"/>
            <a:ext cx="1207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Daily travel itself </a:t>
            </a:r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lead </a:t>
            </a:r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cumulative satisfaction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864" y="1399788"/>
            <a:ext cx="406287" cy="411242"/>
          </a:xfrm>
          <a:prstGeom prst="rect">
            <a:avLst/>
          </a:prstGeom>
        </p:spPr>
      </p:pic>
      <p:sp>
        <p:nvSpPr>
          <p:cNvPr id="56" name="正方形/長方形 55"/>
          <p:cNvSpPr/>
          <p:nvPr/>
        </p:nvSpPr>
        <p:spPr>
          <a:xfrm>
            <a:off x="1271330" y="2541966"/>
            <a:ext cx="4252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cs typeface="AdvPTimes"/>
              </a:rPr>
              <a:t>Satisfaction with daily travel</a:t>
            </a:r>
            <a:endParaRPr lang="ja-JP" altLang="en-US" sz="2000" b="1" dirty="0"/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4947759" y="2091377"/>
            <a:ext cx="2096796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図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77" y="1492781"/>
            <a:ext cx="1111203" cy="1146084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37" y="1659032"/>
            <a:ext cx="938185" cy="966905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63" y="1506980"/>
            <a:ext cx="782317" cy="683844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40" y="2118032"/>
            <a:ext cx="445059" cy="445059"/>
          </a:xfrm>
          <a:prstGeom prst="rect">
            <a:avLst/>
          </a:prstGeom>
        </p:spPr>
      </p:pic>
      <p:sp>
        <p:nvSpPr>
          <p:cNvPr id="79" name="正方形/長方形 78"/>
          <p:cNvSpPr/>
          <p:nvPr/>
        </p:nvSpPr>
        <p:spPr>
          <a:xfrm>
            <a:off x="8825325" y="1990020"/>
            <a:ext cx="2662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（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Schimmack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 2008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dvPTimes"/>
              </a:rPr>
              <a:t>）</a:t>
            </a:r>
          </a:p>
        </p:txBody>
      </p:sp>
      <p:cxnSp>
        <p:nvCxnSpPr>
          <p:cNvPr id="81" name="直線コネクタ 80"/>
          <p:cNvCxnSpPr/>
          <p:nvPr/>
        </p:nvCxnSpPr>
        <p:spPr>
          <a:xfrm>
            <a:off x="935838" y="3002877"/>
            <a:ext cx="9906846" cy="0"/>
          </a:xfrm>
          <a:prstGeom prst="line">
            <a:avLst/>
          </a:prstGeom>
          <a:ln w="25400">
            <a:solidFill>
              <a:schemeClr val="tx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04" y="3068950"/>
            <a:ext cx="1111203" cy="1146084"/>
          </a:xfrm>
          <a:prstGeom prst="rect">
            <a:avLst/>
          </a:prstGeom>
        </p:spPr>
      </p:pic>
      <p:sp>
        <p:nvSpPr>
          <p:cNvPr id="25" name="フリーフォーム 24"/>
          <p:cNvSpPr/>
          <p:nvPr/>
        </p:nvSpPr>
        <p:spPr>
          <a:xfrm>
            <a:off x="2174892" y="3101426"/>
            <a:ext cx="2397353" cy="1081252"/>
          </a:xfrm>
          <a:custGeom>
            <a:avLst/>
            <a:gdLst>
              <a:gd name="connsiteX0" fmla="*/ 1432832 w 2397353"/>
              <a:gd name="connsiteY0" fmla="*/ 399608 h 1081252"/>
              <a:gd name="connsiteX1" fmla="*/ 1432832 w 2397353"/>
              <a:gd name="connsiteY1" fmla="*/ 233354 h 1081252"/>
              <a:gd name="connsiteX2" fmla="*/ 1449457 w 2397353"/>
              <a:gd name="connsiteY2" fmla="*/ 183477 h 1081252"/>
              <a:gd name="connsiteX3" fmla="*/ 1499333 w 2397353"/>
              <a:gd name="connsiteY3" fmla="*/ 133601 h 1081252"/>
              <a:gd name="connsiteX4" fmla="*/ 1732090 w 2397353"/>
              <a:gd name="connsiteY4" fmla="*/ 183477 h 1081252"/>
              <a:gd name="connsiteX5" fmla="*/ 1765341 w 2397353"/>
              <a:gd name="connsiteY5" fmla="*/ 233354 h 1081252"/>
              <a:gd name="connsiteX6" fmla="*/ 1798592 w 2397353"/>
              <a:gd name="connsiteY6" fmla="*/ 349732 h 1081252"/>
              <a:gd name="connsiteX7" fmla="*/ 1848468 w 2397353"/>
              <a:gd name="connsiteY7" fmla="*/ 565863 h 1081252"/>
              <a:gd name="connsiteX8" fmla="*/ 1898344 w 2397353"/>
              <a:gd name="connsiteY8" fmla="*/ 599114 h 1081252"/>
              <a:gd name="connsiteX9" fmla="*/ 2014723 w 2397353"/>
              <a:gd name="connsiteY9" fmla="*/ 565863 h 1081252"/>
              <a:gd name="connsiteX10" fmla="*/ 2114475 w 2397353"/>
              <a:gd name="connsiteY10" fmla="*/ 399608 h 1081252"/>
              <a:gd name="connsiteX11" fmla="*/ 2147726 w 2397353"/>
              <a:gd name="connsiteY11" fmla="*/ 299856 h 1081252"/>
              <a:gd name="connsiteX12" fmla="*/ 2180977 w 2397353"/>
              <a:gd name="connsiteY12" fmla="*/ 249979 h 1081252"/>
              <a:gd name="connsiteX13" fmla="*/ 2280730 w 2397353"/>
              <a:gd name="connsiteY13" fmla="*/ 166852 h 1081252"/>
              <a:gd name="connsiteX14" fmla="*/ 2380483 w 2397353"/>
              <a:gd name="connsiteY14" fmla="*/ 183477 h 1081252"/>
              <a:gd name="connsiteX15" fmla="*/ 2397108 w 2397353"/>
              <a:gd name="connsiteY15" fmla="*/ 233354 h 1081252"/>
              <a:gd name="connsiteX16" fmla="*/ 2380483 w 2397353"/>
              <a:gd name="connsiteY16" fmla="*/ 565863 h 1081252"/>
              <a:gd name="connsiteX17" fmla="*/ 2313981 w 2397353"/>
              <a:gd name="connsiteY17" fmla="*/ 682241 h 1081252"/>
              <a:gd name="connsiteX18" fmla="*/ 2197603 w 2397353"/>
              <a:gd name="connsiteY18" fmla="*/ 798619 h 1081252"/>
              <a:gd name="connsiteX19" fmla="*/ 2180977 w 2397353"/>
              <a:gd name="connsiteY19" fmla="*/ 848496 h 1081252"/>
              <a:gd name="connsiteX20" fmla="*/ 2014723 w 2397353"/>
              <a:gd name="connsiteY20" fmla="*/ 964874 h 1081252"/>
              <a:gd name="connsiteX21" fmla="*/ 1682213 w 2397353"/>
              <a:gd name="connsiteY21" fmla="*/ 931623 h 1081252"/>
              <a:gd name="connsiteX22" fmla="*/ 1565835 w 2397353"/>
              <a:gd name="connsiteY22" fmla="*/ 898372 h 1081252"/>
              <a:gd name="connsiteX23" fmla="*/ 1499333 w 2397353"/>
              <a:gd name="connsiteY23" fmla="*/ 798619 h 1081252"/>
              <a:gd name="connsiteX24" fmla="*/ 1466083 w 2397353"/>
              <a:gd name="connsiteY24" fmla="*/ 732117 h 1081252"/>
              <a:gd name="connsiteX25" fmla="*/ 1416206 w 2397353"/>
              <a:gd name="connsiteY25" fmla="*/ 682241 h 1081252"/>
              <a:gd name="connsiteX26" fmla="*/ 1349704 w 2397353"/>
              <a:gd name="connsiteY26" fmla="*/ 665616 h 1081252"/>
              <a:gd name="connsiteX27" fmla="*/ 1249952 w 2397353"/>
              <a:gd name="connsiteY27" fmla="*/ 715492 h 1081252"/>
              <a:gd name="connsiteX28" fmla="*/ 1100323 w 2397353"/>
              <a:gd name="connsiteY28" fmla="*/ 881746 h 1081252"/>
              <a:gd name="connsiteX29" fmla="*/ 1050446 w 2397353"/>
              <a:gd name="connsiteY29" fmla="*/ 914997 h 1081252"/>
              <a:gd name="connsiteX30" fmla="*/ 967319 w 2397353"/>
              <a:gd name="connsiteY30" fmla="*/ 1014750 h 1081252"/>
              <a:gd name="connsiteX31" fmla="*/ 917443 w 2397353"/>
              <a:gd name="connsiteY31" fmla="*/ 1031376 h 1081252"/>
              <a:gd name="connsiteX32" fmla="*/ 501806 w 2397353"/>
              <a:gd name="connsiteY32" fmla="*/ 1081252 h 1081252"/>
              <a:gd name="connsiteX33" fmla="*/ 368803 w 2397353"/>
              <a:gd name="connsiteY33" fmla="*/ 1064626 h 1081252"/>
              <a:gd name="connsiteX34" fmla="*/ 235799 w 2397353"/>
              <a:gd name="connsiteY34" fmla="*/ 1014750 h 1081252"/>
              <a:gd name="connsiteX35" fmla="*/ 169297 w 2397353"/>
              <a:gd name="connsiteY35" fmla="*/ 948248 h 1081252"/>
              <a:gd name="connsiteX36" fmla="*/ 119421 w 2397353"/>
              <a:gd name="connsiteY36" fmla="*/ 914997 h 1081252"/>
              <a:gd name="connsiteX37" fmla="*/ 52919 w 2397353"/>
              <a:gd name="connsiteY37" fmla="*/ 798619 h 1081252"/>
              <a:gd name="connsiteX38" fmla="*/ 19668 w 2397353"/>
              <a:gd name="connsiteY38" fmla="*/ 748743 h 1081252"/>
              <a:gd name="connsiteX39" fmla="*/ 19668 w 2397353"/>
              <a:gd name="connsiteY39" fmla="*/ 499361 h 1081252"/>
              <a:gd name="connsiteX40" fmla="*/ 69544 w 2397353"/>
              <a:gd name="connsiteY40" fmla="*/ 482736 h 1081252"/>
              <a:gd name="connsiteX41" fmla="*/ 235799 w 2397353"/>
              <a:gd name="connsiteY41" fmla="*/ 515986 h 1081252"/>
              <a:gd name="connsiteX42" fmla="*/ 252424 w 2397353"/>
              <a:gd name="connsiteY42" fmla="*/ 565863 h 1081252"/>
              <a:gd name="connsiteX43" fmla="*/ 435304 w 2397353"/>
              <a:gd name="connsiteY43" fmla="*/ 549237 h 1081252"/>
              <a:gd name="connsiteX44" fmla="*/ 551683 w 2397353"/>
              <a:gd name="connsiteY44" fmla="*/ 515986 h 1081252"/>
              <a:gd name="connsiteX45" fmla="*/ 634810 w 2397353"/>
              <a:gd name="connsiteY45" fmla="*/ 482736 h 1081252"/>
              <a:gd name="connsiteX46" fmla="*/ 684686 w 2397353"/>
              <a:gd name="connsiteY46" fmla="*/ 466110 h 1081252"/>
              <a:gd name="connsiteX47" fmla="*/ 784439 w 2397353"/>
              <a:gd name="connsiteY47" fmla="*/ 399608 h 1081252"/>
              <a:gd name="connsiteX48" fmla="*/ 784439 w 2397353"/>
              <a:gd name="connsiteY48" fmla="*/ 183477 h 1081252"/>
              <a:gd name="connsiteX49" fmla="*/ 751188 w 2397353"/>
              <a:gd name="connsiteY49" fmla="*/ 133601 h 1081252"/>
              <a:gd name="connsiteX50" fmla="*/ 801064 w 2397353"/>
              <a:gd name="connsiteY50" fmla="*/ 100350 h 1081252"/>
              <a:gd name="connsiteX51" fmla="*/ 983944 w 2397353"/>
              <a:gd name="connsiteY51" fmla="*/ 50474 h 1081252"/>
              <a:gd name="connsiteX52" fmla="*/ 1083697 w 2397353"/>
              <a:gd name="connsiteY52" fmla="*/ 597 h 1081252"/>
              <a:gd name="connsiteX53" fmla="*/ 1100323 w 2397353"/>
              <a:gd name="connsiteY53" fmla="*/ 597 h 108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397353" h="1081252">
                <a:moveTo>
                  <a:pt x="1432832" y="399608"/>
                </a:moveTo>
                <a:cubicBezTo>
                  <a:pt x="1413127" y="301085"/>
                  <a:pt x="1408201" y="331877"/>
                  <a:pt x="1432832" y="233354"/>
                </a:cubicBezTo>
                <a:cubicBezTo>
                  <a:pt x="1437082" y="216352"/>
                  <a:pt x="1439736" y="198059"/>
                  <a:pt x="1449457" y="183477"/>
                </a:cubicBezTo>
                <a:cubicBezTo>
                  <a:pt x="1462499" y="163914"/>
                  <a:pt x="1482708" y="150226"/>
                  <a:pt x="1499333" y="133601"/>
                </a:cubicBezTo>
                <a:cubicBezTo>
                  <a:pt x="1571435" y="140811"/>
                  <a:pt x="1668645" y="130606"/>
                  <a:pt x="1732090" y="183477"/>
                </a:cubicBezTo>
                <a:cubicBezTo>
                  <a:pt x="1747440" y="196269"/>
                  <a:pt x="1754257" y="216728"/>
                  <a:pt x="1765341" y="233354"/>
                </a:cubicBezTo>
                <a:cubicBezTo>
                  <a:pt x="1777754" y="270594"/>
                  <a:pt x="1792628" y="310968"/>
                  <a:pt x="1798592" y="349732"/>
                </a:cubicBezTo>
                <a:cubicBezTo>
                  <a:pt x="1810066" y="424312"/>
                  <a:pt x="1796670" y="503705"/>
                  <a:pt x="1848468" y="565863"/>
                </a:cubicBezTo>
                <a:cubicBezTo>
                  <a:pt x="1861260" y="581213"/>
                  <a:pt x="1881719" y="588030"/>
                  <a:pt x="1898344" y="599114"/>
                </a:cubicBezTo>
                <a:cubicBezTo>
                  <a:pt x="1901878" y="598231"/>
                  <a:pt x="2004503" y="574379"/>
                  <a:pt x="2014723" y="565863"/>
                </a:cubicBezTo>
                <a:cubicBezTo>
                  <a:pt x="2052018" y="534784"/>
                  <a:pt x="2099012" y="436718"/>
                  <a:pt x="2114475" y="399608"/>
                </a:cubicBezTo>
                <a:cubicBezTo>
                  <a:pt x="2127955" y="367255"/>
                  <a:pt x="2128284" y="329019"/>
                  <a:pt x="2147726" y="299856"/>
                </a:cubicBezTo>
                <a:cubicBezTo>
                  <a:pt x="2158810" y="283230"/>
                  <a:pt x="2168185" y="265329"/>
                  <a:pt x="2180977" y="249979"/>
                </a:cubicBezTo>
                <a:cubicBezTo>
                  <a:pt x="2220980" y="201975"/>
                  <a:pt x="2231688" y="199546"/>
                  <a:pt x="2280730" y="166852"/>
                </a:cubicBezTo>
                <a:cubicBezTo>
                  <a:pt x="2313981" y="172394"/>
                  <a:pt x="2351215" y="166752"/>
                  <a:pt x="2380483" y="183477"/>
                </a:cubicBezTo>
                <a:cubicBezTo>
                  <a:pt x="2395699" y="192172"/>
                  <a:pt x="2397108" y="215829"/>
                  <a:pt x="2397108" y="233354"/>
                </a:cubicBezTo>
                <a:cubicBezTo>
                  <a:pt x="2397108" y="344329"/>
                  <a:pt x="2400690" y="456743"/>
                  <a:pt x="2380483" y="565863"/>
                </a:cubicBezTo>
                <a:cubicBezTo>
                  <a:pt x="2372347" y="609796"/>
                  <a:pt x="2341585" y="647109"/>
                  <a:pt x="2313981" y="682241"/>
                </a:cubicBezTo>
                <a:cubicBezTo>
                  <a:pt x="2280087" y="725379"/>
                  <a:pt x="2197603" y="798619"/>
                  <a:pt x="2197603" y="798619"/>
                </a:cubicBezTo>
                <a:cubicBezTo>
                  <a:pt x="2192061" y="815245"/>
                  <a:pt x="2191736" y="834663"/>
                  <a:pt x="2180977" y="848496"/>
                </a:cubicBezTo>
                <a:cubicBezTo>
                  <a:pt x="2097043" y="956410"/>
                  <a:pt x="2111306" y="940727"/>
                  <a:pt x="2014723" y="964874"/>
                </a:cubicBezTo>
                <a:cubicBezTo>
                  <a:pt x="1903886" y="953790"/>
                  <a:pt x="1792742" y="945439"/>
                  <a:pt x="1682213" y="931623"/>
                </a:cubicBezTo>
                <a:cubicBezTo>
                  <a:pt x="1648819" y="927449"/>
                  <a:pt x="1598956" y="909412"/>
                  <a:pt x="1565835" y="898372"/>
                </a:cubicBezTo>
                <a:cubicBezTo>
                  <a:pt x="1543668" y="865121"/>
                  <a:pt x="1517204" y="834363"/>
                  <a:pt x="1499333" y="798619"/>
                </a:cubicBezTo>
                <a:cubicBezTo>
                  <a:pt x="1488250" y="776452"/>
                  <a:pt x="1480488" y="752284"/>
                  <a:pt x="1466083" y="732117"/>
                </a:cubicBezTo>
                <a:cubicBezTo>
                  <a:pt x="1452417" y="712984"/>
                  <a:pt x="1436620" y="693906"/>
                  <a:pt x="1416206" y="682241"/>
                </a:cubicBezTo>
                <a:cubicBezTo>
                  <a:pt x="1396367" y="670905"/>
                  <a:pt x="1371871" y="671158"/>
                  <a:pt x="1349704" y="665616"/>
                </a:cubicBezTo>
                <a:cubicBezTo>
                  <a:pt x="1316453" y="682241"/>
                  <a:pt x="1280017" y="693627"/>
                  <a:pt x="1249952" y="715492"/>
                </a:cubicBezTo>
                <a:cubicBezTo>
                  <a:pt x="1157845" y="782479"/>
                  <a:pt x="1176713" y="805356"/>
                  <a:pt x="1100323" y="881746"/>
                </a:cubicBezTo>
                <a:cubicBezTo>
                  <a:pt x="1086194" y="895875"/>
                  <a:pt x="1067072" y="903913"/>
                  <a:pt x="1050446" y="914997"/>
                </a:cubicBezTo>
                <a:cubicBezTo>
                  <a:pt x="1025910" y="951801"/>
                  <a:pt x="1005723" y="989147"/>
                  <a:pt x="967319" y="1014750"/>
                </a:cubicBezTo>
                <a:cubicBezTo>
                  <a:pt x="952738" y="1024471"/>
                  <a:pt x="934350" y="1026765"/>
                  <a:pt x="917443" y="1031376"/>
                </a:cubicBezTo>
                <a:cubicBezTo>
                  <a:pt x="716749" y="1086110"/>
                  <a:pt x="780774" y="1064842"/>
                  <a:pt x="501806" y="1081252"/>
                </a:cubicBezTo>
                <a:cubicBezTo>
                  <a:pt x="457472" y="1075710"/>
                  <a:pt x="412762" y="1072619"/>
                  <a:pt x="368803" y="1064626"/>
                </a:cubicBezTo>
                <a:cubicBezTo>
                  <a:pt x="344906" y="1060281"/>
                  <a:pt x="242742" y="1017527"/>
                  <a:pt x="235799" y="1014750"/>
                </a:cubicBezTo>
                <a:cubicBezTo>
                  <a:pt x="213632" y="992583"/>
                  <a:pt x="193099" y="968650"/>
                  <a:pt x="169297" y="948248"/>
                </a:cubicBezTo>
                <a:cubicBezTo>
                  <a:pt x="154126" y="935244"/>
                  <a:pt x="131688" y="930769"/>
                  <a:pt x="119421" y="914997"/>
                </a:cubicBezTo>
                <a:cubicBezTo>
                  <a:pt x="91990" y="879729"/>
                  <a:pt x="75907" y="836931"/>
                  <a:pt x="52919" y="798619"/>
                </a:cubicBezTo>
                <a:cubicBezTo>
                  <a:pt x="42639" y="781485"/>
                  <a:pt x="30752" y="765368"/>
                  <a:pt x="19668" y="748743"/>
                </a:cubicBezTo>
                <a:cubicBezTo>
                  <a:pt x="5245" y="662204"/>
                  <a:pt x="-16240" y="589131"/>
                  <a:pt x="19668" y="499361"/>
                </a:cubicBezTo>
                <a:cubicBezTo>
                  <a:pt x="26176" y="483090"/>
                  <a:pt x="52919" y="488278"/>
                  <a:pt x="69544" y="482736"/>
                </a:cubicBezTo>
                <a:cubicBezTo>
                  <a:pt x="124962" y="493819"/>
                  <a:pt x="184349" y="492600"/>
                  <a:pt x="235799" y="515986"/>
                </a:cubicBezTo>
                <a:cubicBezTo>
                  <a:pt x="251753" y="523238"/>
                  <a:pt x="235138" y="562982"/>
                  <a:pt x="252424" y="565863"/>
                </a:cubicBezTo>
                <a:cubicBezTo>
                  <a:pt x="312803" y="575926"/>
                  <a:pt x="374344" y="554779"/>
                  <a:pt x="435304" y="549237"/>
                </a:cubicBezTo>
                <a:cubicBezTo>
                  <a:pt x="487719" y="536134"/>
                  <a:pt x="503974" y="533877"/>
                  <a:pt x="551683" y="515986"/>
                </a:cubicBezTo>
                <a:cubicBezTo>
                  <a:pt x="579626" y="505507"/>
                  <a:pt x="606867" y="493215"/>
                  <a:pt x="634810" y="482736"/>
                </a:cubicBezTo>
                <a:cubicBezTo>
                  <a:pt x="651219" y="476583"/>
                  <a:pt x="669367" y="474621"/>
                  <a:pt x="684686" y="466110"/>
                </a:cubicBezTo>
                <a:cubicBezTo>
                  <a:pt x="719620" y="446702"/>
                  <a:pt x="784439" y="399608"/>
                  <a:pt x="784439" y="399608"/>
                </a:cubicBezTo>
                <a:cubicBezTo>
                  <a:pt x="807786" y="306219"/>
                  <a:pt x="815555" y="307942"/>
                  <a:pt x="784439" y="183477"/>
                </a:cubicBezTo>
                <a:cubicBezTo>
                  <a:pt x="779593" y="164092"/>
                  <a:pt x="762272" y="150226"/>
                  <a:pt x="751188" y="133601"/>
                </a:cubicBezTo>
                <a:cubicBezTo>
                  <a:pt x="767813" y="122517"/>
                  <a:pt x="782805" y="108465"/>
                  <a:pt x="801064" y="100350"/>
                </a:cubicBezTo>
                <a:cubicBezTo>
                  <a:pt x="870098" y="69668"/>
                  <a:pt x="912827" y="64697"/>
                  <a:pt x="983944" y="50474"/>
                </a:cubicBezTo>
                <a:cubicBezTo>
                  <a:pt x="1032705" y="17967"/>
                  <a:pt x="1028633" y="14363"/>
                  <a:pt x="1083697" y="597"/>
                </a:cubicBezTo>
                <a:cubicBezTo>
                  <a:pt x="1089074" y="-747"/>
                  <a:pt x="1094781" y="597"/>
                  <a:pt x="1100323" y="59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4947759" y="3592621"/>
            <a:ext cx="2096796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/>
          <p:cNvSpPr/>
          <p:nvPr/>
        </p:nvSpPr>
        <p:spPr>
          <a:xfrm>
            <a:off x="2081007" y="4224755"/>
            <a:ext cx="2665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cs typeface="AdvPTimes"/>
              </a:rPr>
              <a:t>Activities in travel</a:t>
            </a:r>
            <a:endParaRPr lang="ja-JP" altLang="en-US" sz="2000" b="1" dirty="0"/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37" y="3101426"/>
            <a:ext cx="1042233" cy="1047172"/>
          </a:xfrm>
          <a:prstGeom prst="rect">
            <a:avLst/>
          </a:prstGeom>
        </p:spPr>
      </p:pic>
      <p:sp>
        <p:nvSpPr>
          <p:cNvPr id="87" name="正方形/長方形 86"/>
          <p:cNvSpPr/>
          <p:nvPr/>
        </p:nvSpPr>
        <p:spPr>
          <a:xfrm>
            <a:off x="6641847" y="4222491"/>
            <a:ext cx="3414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cs typeface="AdvPTimes"/>
              </a:rPr>
              <a:t>Activities in Dairy life</a:t>
            </a:r>
            <a:endParaRPr lang="ja-JP" altLang="en-US" sz="2000" b="1" dirty="0"/>
          </a:p>
        </p:txBody>
      </p:sp>
      <p:sp>
        <p:nvSpPr>
          <p:cNvPr id="88" name="フリーフォーム 87"/>
          <p:cNvSpPr/>
          <p:nvPr/>
        </p:nvSpPr>
        <p:spPr>
          <a:xfrm>
            <a:off x="7420069" y="3101426"/>
            <a:ext cx="1786451" cy="1081252"/>
          </a:xfrm>
          <a:custGeom>
            <a:avLst/>
            <a:gdLst>
              <a:gd name="connsiteX0" fmla="*/ 1432832 w 2397353"/>
              <a:gd name="connsiteY0" fmla="*/ 399608 h 1081252"/>
              <a:gd name="connsiteX1" fmla="*/ 1432832 w 2397353"/>
              <a:gd name="connsiteY1" fmla="*/ 233354 h 1081252"/>
              <a:gd name="connsiteX2" fmla="*/ 1449457 w 2397353"/>
              <a:gd name="connsiteY2" fmla="*/ 183477 h 1081252"/>
              <a:gd name="connsiteX3" fmla="*/ 1499333 w 2397353"/>
              <a:gd name="connsiteY3" fmla="*/ 133601 h 1081252"/>
              <a:gd name="connsiteX4" fmla="*/ 1732090 w 2397353"/>
              <a:gd name="connsiteY4" fmla="*/ 183477 h 1081252"/>
              <a:gd name="connsiteX5" fmla="*/ 1765341 w 2397353"/>
              <a:gd name="connsiteY5" fmla="*/ 233354 h 1081252"/>
              <a:gd name="connsiteX6" fmla="*/ 1798592 w 2397353"/>
              <a:gd name="connsiteY6" fmla="*/ 349732 h 1081252"/>
              <a:gd name="connsiteX7" fmla="*/ 1848468 w 2397353"/>
              <a:gd name="connsiteY7" fmla="*/ 565863 h 1081252"/>
              <a:gd name="connsiteX8" fmla="*/ 1898344 w 2397353"/>
              <a:gd name="connsiteY8" fmla="*/ 599114 h 1081252"/>
              <a:gd name="connsiteX9" fmla="*/ 2014723 w 2397353"/>
              <a:gd name="connsiteY9" fmla="*/ 565863 h 1081252"/>
              <a:gd name="connsiteX10" fmla="*/ 2114475 w 2397353"/>
              <a:gd name="connsiteY10" fmla="*/ 399608 h 1081252"/>
              <a:gd name="connsiteX11" fmla="*/ 2147726 w 2397353"/>
              <a:gd name="connsiteY11" fmla="*/ 299856 h 1081252"/>
              <a:gd name="connsiteX12" fmla="*/ 2180977 w 2397353"/>
              <a:gd name="connsiteY12" fmla="*/ 249979 h 1081252"/>
              <a:gd name="connsiteX13" fmla="*/ 2280730 w 2397353"/>
              <a:gd name="connsiteY13" fmla="*/ 166852 h 1081252"/>
              <a:gd name="connsiteX14" fmla="*/ 2380483 w 2397353"/>
              <a:gd name="connsiteY14" fmla="*/ 183477 h 1081252"/>
              <a:gd name="connsiteX15" fmla="*/ 2397108 w 2397353"/>
              <a:gd name="connsiteY15" fmla="*/ 233354 h 1081252"/>
              <a:gd name="connsiteX16" fmla="*/ 2380483 w 2397353"/>
              <a:gd name="connsiteY16" fmla="*/ 565863 h 1081252"/>
              <a:gd name="connsiteX17" fmla="*/ 2313981 w 2397353"/>
              <a:gd name="connsiteY17" fmla="*/ 682241 h 1081252"/>
              <a:gd name="connsiteX18" fmla="*/ 2197603 w 2397353"/>
              <a:gd name="connsiteY18" fmla="*/ 798619 h 1081252"/>
              <a:gd name="connsiteX19" fmla="*/ 2180977 w 2397353"/>
              <a:gd name="connsiteY19" fmla="*/ 848496 h 1081252"/>
              <a:gd name="connsiteX20" fmla="*/ 2014723 w 2397353"/>
              <a:gd name="connsiteY20" fmla="*/ 964874 h 1081252"/>
              <a:gd name="connsiteX21" fmla="*/ 1682213 w 2397353"/>
              <a:gd name="connsiteY21" fmla="*/ 931623 h 1081252"/>
              <a:gd name="connsiteX22" fmla="*/ 1565835 w 2397353"/>
              <a:gd name="connsiteY22" fmla="*/ 898372 h 1081252"/>
              <a:gd name="connsiteX23" fmla="*/ 1499333 w 2397353"/>
              <a:gd name="connsiteY23" fmla="*/ 798619 h 1081252"/>
              <a:gd name="connsiteX24" fmla="*/ 1466083 w 2397353"/>
              <a:gd name="connsiteY24" fmla="*/ 732117 h 1081252"/>
              <a:gd name="connsiteX25" fmla="*/ 1416206 w 2397353"/>
              <a:gd name="connsiteY25" fmla="*/ 682241 h 1081252"/>
              <a:gd name="connsiteX26" fmla="*/ 1349704 w 2397353"/>
              <a:gd name="connsiteY26" fmla="*/ 665616 h 1081252"/>
              <a:gd name="connsiteX27" fmla="*/ 1249952 w 2397353"/>
              <a:gd name="connsiteY27" fmla="*/ 715492 h 1081252"/>
              <a:gd name="connsiteX28" fmla="*/ 1100323 w 2397353"/>
              <a:gd name="connsiteY28" fmla="*/ 881746 h 1081252"/>
              <a:gd name="connsiteX29" fmla="*/ 1050446 w 2397353"/>
              <a:gd name="connsiteY29" fmla="*/ 914997 h 1081252"/>
              <a:gd name="connsiteX30" fmla="*/ 967319 w 2397353"/>
              <a:gd name="connsiteY30" fmla="*/ 1014750 h 1081252"/>
              <a:gd name="connsiteX31" fmla="*/ 917443 w 2397353"/>
              <a:gd name="connsiteY31" fmla="*/ 1031376 h 1081252"/>
              <a:gd name="connsiteX32" fmla="*/ 501806 w 2397353"/>
              <a:gd name="connsiteY32" fmla="*/ 1081252 h 1081252"/>
              <a:gd name="connsiteX33" fmla="*/ 368803 w 2397353"/>
              <a:gd name="connsiteY33" fmla="*/ 1064626 h 1081252"/>
              <a:gd name="connsiteX34" fmla="*/ 235799 w 2397353"/>
              <a:gd name="connsiteY34" fmla="*/ 1014750 h 1081252"/>
              <a:gd name="connsiteX35" fmla="*/ 169297 w 2397353"/>
              <a:gd name="connsiteY35" fmla="*/ 948248 h 1081252"/>
              <a:gd name="connsiteX36" fmla="*/ 119421 w 2397353"/>
              <a:gd name="connsiteY36" fmla="*/ 914997 h 1081252"/>
              <a:gd name="connsiteX37" fmla="*/ 52919 w 2397353"/>
              <a:gd name="connsiteY37" fmla="*/ 798619 h 1081252"/>
              <a:gd name="connsiteX38" fmla="*/ 19668 w 2397353"/>
              <a:gd name="connsiteY38" fmla="*/ 748743 h 1081252"/>
              <a:gd name="connsiteX39" fmla="*/ 19668 w 2397353"/>
              <a:gd name="connsiteY39" fmla="*/ 499361 h 1081252"/>
              <a:gd name="connsiteX40" fmla="*/ 69544 w 2397353"/>
              <a:gd name="connsiteY40" fmla="*/ 482736 h 1081252"/>
              <a:gd name="connsiteX41" fmla="*/ 235799 w 2397353"/>
              <a:gd name="connsiteY41" fmla="*/ 515986 h 1081252"/>
              <a:gd name="connsiteX42" fmla="*/ 252424 w 2397353"/>
              <a:gd name="connsiteY42" fmla="*/ 565863 h 1081252"/>
              <a:gd name="connsiteX43" fmla="*/ 435304 w 2397353"/>
              <a:gd name="connsiteY43" fmla="*/ 549237 h 1081252"/>
              <a:gd name="connsiteX44" fmla="*/ 551683 w 2397353"/>
              <a:gd name="connsiteY44" fmla="*/ 515986 h 1081252"/>
              <a:gd name="connsiteX45" fmla="*/ 634810 w 2397353"/>
              <a:gd name="connsiteY45" fmla="*/ 482736 h 1081252"/>
              <a:gd name="connsiteX46" fmla="*/ 684686 w 2397353"/>
              <a:gd name="connsiteY46" fmla="*/ 466110 h 1081252"/>
              <a:gd name="connsiteX47" fmla="*/ 784439 w 2397353"/>
              <a:gd name="connsiteY47" fmla="*/ 399608 h 1081252"/>
              <a:gd name="connsiteX48" fmla="*/ 784439 w 2397353"/>
              <a:gd name="connsiteY48" fmla="*/ 183477 h 1081252"/>
              <a:gd name="connsiteX49" fmla="*/ 751188 w 2397353"/>
              <a:gd name="connsiteY49" fmla="*/ 133601 h 1081252"/>
              <a:gd name="connsiteX50" fmla="*/ 801064 w 2397353"/>
              <a:gd name="connsiteY50" fmla="*/ 100350 h 1081252"/>
              <a:gd name="connsiteX51" fmla="*/ 983944 w 2397353"/>
              <a:gd name="connsiteY51" fmla="*/ 50474 h 1081252"/>
              <a:gd name="connsiteX52" fmla="*/ 1083697 w 2397353"/>
              <a:gd name="connsiteY52" fmla="*/ 597 h 1081252"/>
              <a:gd name="connsiteX53" fmla="*/ 1100323 w 2397353"/>
              <a:gd name="connsiteY53" fmla="*/ 597 h 108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397353" h="1081252">
                <a:moveTo>
                  <a:pt x="1432832" y="399608"/>
                </a:moveTo>
                <a:cubicBezTo>
                  <a:pt x="1413127" y="301085"/>
                  <a:pt x="1408201" y="331877"/>
                  <a:pt x="1432832" y="233354"/>
                </a:cubicBezTo>
                <a:cubicBezTo>
                  <a:pt x="1437082" y="216352"/>
                  <a:pt x="1439736" y="198059"/>
                  <a:pt x="1449457" y="183477"/>
                </a:cubicBezTo>
                <a:cubicBezTo>
                  <a:pt x="1462499" y="163914"/>
                  <a:pt x="1482708" y="150226"/>
                  <a:pt x="1499333" y="133601"/>
                </a:cubicBezTo>
                <a:cubicBezTo>
                  <a:pt x="1571435" y="140811"/>
                  <a:pt x="1668645" y="130606"/>
                  <a:pt x="1732090" y="183477"/>
                </a:cubicBezTo>
                <a:cubicBezTo>
                  <a:pt x="1747440" y="196269"/>
                  <a:pt x="1754257" y="216728"/>
                  <a:pt x="1765341" y="233354"/>
                </a:cubicBezTo>
                <a:cubicBezTo>
                  <a:pt x="1777754" y="270594"/>
                  <a:pt x="1792628" y="310968"/>
                  <a:pt x="1798592" y="349732"/>
                </a:cubicBezTo>
                <a:cubicBezTo>
                  <a:pt x="1810066" y="424312"/>
                  <a:pt x="1796670" y="503705"/>
                  <a:pt x="1848468" y="565863"/>
                </a:cubicBezTo>
                <a:cubicBezTo>
                  <a:pt x="1861260" y="581213"/>
                  <a:pt x="1881719" y="588030"/>
                  <a:pt x="1898344" y="599114"/>
                </a:cubicBezTo>
                <a:cubicBezTo>
                  <a:pt x="1901878" y="598231"/>
                  <a:pt x="2004503" y="574379"/>
                  <a:pt x="2014723" y="565863"/>
                </a:cubicBezTo>
                <a:cubicBezTo>
                  <a:pt x="2052018" y="534784"/>
                  <a:pt x="2099012" y="436718"/>
                  <a:pt x="2114475" y="399608"/>
                </a:cubicBezTo>
                <a:cubicBezTo>
                  <a:pt x="2127955" y="367255"/>
                  <a:pt x="2128284" y="329019"/>
                  <a:pt x="2147726" y="299856"/>
                </a:cubicBezTo>
                <a:cubicBezTo>
                  <a:pt x="2158810" y="283230"/>
                  <a:pt x="2168185" y="265329"/>
                  <a:pt x="2180977" y="249979"/>
                </a:cubicBezTo>
                <a:cubicBezTo>
                  <a:pt x="2220980" y="201975"/>
                  <a:pt x="2231688" y="199546"/>
                  <a:pt x="2280730" y="166852"/>
                </a:cubicBezTo>
                <a:cubicBezTo>
                  <a:pt x="2313981" y="172394"/>
                  <a:pt x="2351215" y="166752"/>
                  <a:pt x="2380483" y="183477"/>
                </a:cubicBezTo>
                <a:cubicBezTo>
                  <a:pt x="2395699" y="192172"/>
                  <a:pt x="2397108" y="215829"/>
                  <a:pt x="2397108" y="233354"/>
                </a:cubicBezTo>
                <a:cubicBezTo>
                  <a:pt x="2397108" y="344329"/>
                  <a:pt x="2400690" y="456743"/>
                  <a:pt x="2380483" y="565863"/>
                </a:cubicBezTo>
                <a:cubicBezTo>
                  <a:pt x="2372347" y="609796"/>
                  <a:pt x="2341585" y="647109"/>
                  <a:pt x="2313981" y="682241"/>
                </a:cubicBezTo>
                <a:cubicBezTo>
                  <a:pt x="2280087" y="725379"/>
                  <a:pt x="2197603" y="798619"/>
                  <a:pt x="2197603" y="798619"/>
                </a:cubicBezTo>
                <a:cubicBezTo>
                  <a:pt x="2192061" y="815245"/>
                  <a:pt x="2191736" y="834663"/>
                  <a:pt x="2180977" y="848496"/>
                </a:cubicBezTo>
                <a:cubicBezTo>
                  <a:pt x="2097043" y="956410"/>
                  <a:pt x="2111306" y="940727"/>
                  <a:pt x="2014723" y="964874"/>
                </a:cubicBezTo>
                <a:cubicBezTo>
                  <a:pt x="1903886" y="953790"/>
                  <a:pt x="1792742" y="945439"/>
                  <a:pt x="1682213" y="931623"/>
                </a:cubicBezTo>
                <a:cubicBezTo>
                  <a:pt x="1648819" y="927449"/>
                  <a:pt x="1598956" y="909412"/>
                  <a:pt x="1565835" y="898372"/>
                </a:cubicBezTo>
                <a:cubicBezTo>
                  <a:pt x="1543668" y="865121"/>
                  <a:pt x="1517204" y="834363"/>
                  <a:pt x="1499333" y="798619"/>
                </a:cubicBezTo>
                <a:cubicBezTo>
                  <a:pt x="1488250" y="776452"/>
                  <a:pt x="1480488" y="752284"/>
                  <a:pt x="1466083" y="732117"/>
                </a:cubicBezTo>
                <a:cubicBezTo>
                  <a:pt x="1452417" y="712984"/>
                  <a:pt x="1436620" y="693906"/>
                  <a:pt x="1416206" y="682241"/>
                </a:cubicBezTo>
                <a:cubicBezTo>
                  <a:pt x="1396367" y="670905"/>
                  <a:pt x="1371871" y="671158"/>
                  <a:pt x="1349704" y="665616"/>
                </a:cubicBezTo>
                <a:cubicBezTo>
                  <a:pt x="1316453" y="682241"/>
                  <a:pt x="1280017" y="693627"/>
                  <a:pt x="1249952" y="715492"/>
                </a:cubicBezTo>
                <a:cubicBezTo>
                  <a:pt x="1157845" y="782479"/>
                  <a:pt x="1176713" y="805356"/>
                  <a:pt x="1100323" y="881746"/>
                </a:cubicBezTo>
                <a:cubicBezTo>
                  <a:pt x="1086194" y="895875"/>
                  <a:pt x="1067072" y="903913"/>
                  <a:pt x="1050446" y="914997"/>
                </a:cubicBezTo>
                <a:cubicBezTo>
                  <a:pt x="1025910" y="951801"/>
                  <a:pt x="1005723" y="989147"/>
                  <a:pt x="967319" y="1014750"/>
                </a:cubicBezTo>
                <a:cubicBezTo>
                  <a:pt x="952738" y="1024471"/>
                  <a:pt x="934350" y="1026765"/>
                  <a:pt x="917443" y="1031376"/>
                </a:cubicBezTo>
                <a:cubicBezTo>
                  <a:pt x="716749" y="1086110"/>
                  <a:pt x="780774" y="1064842"/>
                  <a:pt x="501806" y="1081252"/>
                </a:cubicBezTo>
                <a:cubicBezTo>
                  <a:pt x="457472" y="1075710"/>
                  <a:pt x="412762" y="1072619"/>
                  <a:pt x="368803" y="1064626"/>
                </a:cubicBezTo>
                <a:cubicBezTo>
                  <a:pt x="344906" y="1060281"/>
                  <a:pt x="242742" y="1017527"/>
                  <a:pt x="235799" y="1014750"/>
                </a:cubicBezTo>
                <a:cubicBezTo>
                  <a:pt x="213632" y="992583"/>
                  <a:pt x="193099" y="968650"/>
                  <a:pt x="169297" y="948248"/>
                </a:cubicBezTo>
                <a:cubicBezTo>
                  <a:pt x="154126" y="935244"/>
                  <a:pt x="131688" y="930769"/>
                  <a:pt x="119421" y="914997"/>
                </a:cubicBezTo>
                <a:cubicBezTo>
                  <a:pt x="91990" y="879729"/>
                  <a:pt x="75907" y="836931"/>
                  <a:pt x="52919" y="798619"/>
                </a:cubicBezTo>
                <a:cubicBezTo>
                  <a:pt x="42639" y="781485"/>
                  <a:pt x="30752" y="765368"/>
                  <a:pt x="19668" y="748743"/>
                </a:cubicBezTo>
                <a:cubicBezTo>
                  <a:pt x="5245" y="662204"/>
                  <a:pt x="-16240" y="589131"/>
                  <a:pt x="19668" y="499361"/>
                </a:cubicBezTo>
                <a:cubicBezTo>
                  <a:pt x="26176" y="483090"/>
                  <a:pt x="52919" y="488278"/>
                  <a:pt x="69544" y="482736"/>
                </a:cubicBezTo>
                <a:cubicBezTo>
                  <a:pt x="124962" y="493819"/>
                  <a:pt x="184349" y="492600"/>
                  <a:pt x="235799" y="515986"/>
                </a:cubicBezTo>
                <a:cubicBezTo>
                  <a:pt x="251753" y="523238"/>
                  <a:pt x="235138" y="562982"/>
                  <a:pt x="252424" y="565863"/>
                </a:cubicBezTo>
                <a:cubicBezTo>
                  <a:pt x="312803" y="575926"/>
                  <a:pt x="374344" y="554779"/>
                  <a:pt x="435304" y="549237"/>
                </a:cubicBezTo>
                <a:cubicBezTo>
                  <a:pt x="487719" y="536134"/>
                  <a:pt x="503974" y="533877"/>
                  <a:pt x="551683" y="515986"/>
                </a:cubicBezTo>
                <a:cubicBezTo>
                  <a:pt x="579626" y="505507"/>
                  <a:pt x="606867" y="493215"/>
                  <a:pt x="634810" y="482736"/>
                </a:cubicBezTo>
                <a:cubicBezTo>
                  <a:pt x="651219" y="476583"/>
                  <a:pt x="669367" y="474621"/>
                  <a:pt x="684686" y="466110"/>
                </a:cubicBezTo>
                <a:cubicBezTo>
                  <a:pt x="719620" y="446702"/>
                  <a:pt x="784439" y="399608"/>
                  <a:pt x="784439" y="399608"/>
                </a:cubicBezTo>
                <a:cubicBezTo>
                  <a:pt x="807786" y="306219"/>
                  <a:pt x="815555" y="307942"/>
                  <a:pt x="784439" y="183477"/>
                </a:cubicBezTo>
                <a:cubicBezTo>
                  <a:pt x="779593" y="164092"/>
                  <a:pt x="762272" y="150226"/>
                  <a:pt x="751188" y="133601"/>
                </a:cubicBezTo>
                <a:cubicBezTo>
                  <a:pt x="767813" y="122517"/>
                  <a:pt x="782805" y="108465"/>
                  <a:pt x="801064" y="100350"/>
                </a:cubicBezTo>
                <a:cubicBezTo>
                  <a:pt x="870098" y="69668"/>
                  <a:pt x="912827" y="64697"/>
                  <a:pt x="983944" y="50474"/>
                </a:cubicBezTo>
                <a:cubicBezTo>
                  <a:pt x="1032705" y="17967"/>
                  <a:pt x="1028633" y="14363"/>
                  <a:pt x="1083697" y="597"/>
                </a:cubicBezTo>
                <a:cubicBezTo>
                  <a:pt x="1089074" y="-747"/>
                  <a:pt x="1094781" y="597"/>
                  <a:pt x="1100323" y="59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5448495" y="3223289"/>
            <a:ext cx="1149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Relate</a:t>
            </a:r>
            <a:endParaRPr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9204065" y="3592621"/>
            <a:ext cx="2824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（Ha¨gerstrand 1970）</a:t>
            </a:r>
          </a:p>
        </p:txBody>
      </p:sp>
      <p:sp>
        <p:nvSpPr>
          <p:cNvPr id="90" name="正方形/長方形 89"/>
          <p:cNvSpPr/>
          <p:nvPr/>
        </p:nvSpPr>
        <p:spPr>
          <a:xfrm>
            <a:off x="5448495" y="1620688"/>
            <a:ext cx="1149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Relate</a:t>
            </a:r>
            <a:endParaRPr lang="ja-JP" altLang="en-US" sz="2000" b="1" dirty="0">
              <a:solidFill>
                <a:srgbClr val="0000FF"/>
              </a:solidFill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>
            <a:off x="935838" y="4803302"/>
            <a:ext cx="9906846" cy="0"/>
          </a:xfrm>
          <a:prstGeom prst="line">
            <a:avLst/>
          </a:prstGeom>
          <a:ln w="25400">
            <a:solidFill>
              <a:schemeClr val="tx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図 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198966" y="5330645"/>
            <a:ext cx="688877" cy="648042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564683" y="5117568"/>
            <a:ext cx="634283" cy="522942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772342" y="5805454"/>
            <a:ext cx="882475" cy="568373"/>
          </a:xfrm>
          <a:prstGeom prst="rect">
            <a:avLst/>
          </a:prstGeom>
        </p:spPr>
      </p:pic>
      <p:cxnSp>
        <p:nvCxnSpPr>
          <p:cNvPr id="95" name="直線矢印コネクタ 94"/>
          <p:cNvCxnSpPr/>
          <p:nvPr/>
        </p:nvCxnSpPr>
        <p:spPr>
          <a:xfrm>
            <a:off x="3198966" y="5379039"/>
            <a:ext cx="4221103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>
            <a:off x="3940945" y="5710447"/>
            <a:ext cx="408320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>
            <a:off x="4947759" y="6089640"/>
            <a:ext cx="3884621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正方形/長方形 100"/>
          <p:cNvSpPr/>
          <p:nvPr/>
        </p:nvSpPr>
        <p:spPr>
          <a:xfrm>
            <a:off x="7251407" y="2607519"/>
            <a:ext cx="145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err="1" smtClean="0">
                <a:latin typeface="Meiryo UI" panose="020B0604030504040204" pitchFamily="50" charset="-128"/>
                <a:cs typeface="AdvPTimes"/>
              </a:rPr>
              <a:t>SWB</a:t>
            </a:r>
            <a:endParaRPr lang="ja-JP" altLang="en-US" sz="2000" b="1" dirty="0"/>
          </a:p>
        </p:txBody>
      </p:sp>
      <p:sp>
        <p:nvSpPr>
          <p:cNvPr id="103" name="左中かっこ 102"/>
          <p:cNvSpPr/>
          <p:nvPr/>
        </p:nvSpPr>
        <p:spPr>
          <a:xfrm rot="10800000">
            <a:off x="10541761" y="5013220"/>
            <a:ext cx="237633" cy="1480537"/>
          </a:xfrm>
          <a:prstGeom prst="leftBrace">
            <a:avLst>
              <a:gd name="adj1" fmla="val 578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左中かっこ 104"/>
          <p:cNvSpPr/>
          <p:nvPr/>
        </p:nvSpPr>
        <p:spPr>
          <a:xfrm rot="10800000" flipH="1">
            <a:off x="2235100" y="5121789"/>
            <a:ext cx="253756" cy="1161309"/>
          </a:xfrm>
          <a:prstGeom prst="leftBrace">
            <a:avLst>
              <a:gd name="adj1" fmla="val 578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196429" y="5177343"/>
            <a:ext cx="2165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cs typeface="AdvPTimes"/>
              </a:rPr>
              <a:t>Different Means of </a:t>
            </a:r>
            <a:r>
              <a:rPr lang="en-US" altLang="ja-JP" sz="2000" b="1" dirty="0" smtClean="0">
                <a:latin typeface="Meiryo UI" panose="020B0604030504040204" pitchFamily="50" charset="-128"/>
                <a:cs typeface="AdvPTimes"/>
              </a:rPr>
              <a:t>transportation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10695877" y="5404438"/>
            <a:ext cx="1448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cs typeface="AdvPTimes"/>
              </a:rPr>
              <a:t>Different </a:t>
            </a:r>
            <a:endParaRPr lang="en-US" altLang="ja-JP" sz="2000" b="1" dirty="0" smtClean="0">
              <a:latin typeface="Meiryo UI" panose="020B0604030504040204" pitchFamily="50" charset="-128"/>
              <a:cs typeface="AdvPTimes"/>
            </a:endParaRPr>
          </a:p>
          <a:p>
            <a:pPr algn="ctr"/>
            <a:r>
              <a:rPr lang="en-US" altLang="ja-JP" sz="2000" b="1" dirty="0" err="1" smtClean="0">
                <a:latin typeface="Meiryo UI" panose="020B0604030504040204" pitchFamily="50" charset="-128"/>
                <a:cs typeface="AdvPTimes"/>
              </a:rPr>
              <a:t>SWB</a:t>
            </a:r>
            <a:endParaRPr lang="en-US" altLang="ja-JP" sz="2000" b="1" dirty="0" smtClean="0">
              <a:latin typeface="Meiryo UI" panose="020B0604030504040204" pitchFamily="50" charset="-128"/>
              <a:cs typeface="AdvPTimes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4975936" y="5035106"/>
            <a:ext cx="1149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Relate</a:t>
            </a:r>
            <a:endParaRPr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5423645" y="5391394"/>
            <a:ext cx="1149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Relate</a:t>
            </a:r>
            <a:endParaRPr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5855705" y="5751444"/>
            <a:ext cx="1149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Relate</a:t>
            </a:r>
            <a:endParaRPr lang="ja-JP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60" y="5276335"/>
            <a:ext cx="938185" cy="966905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88" y="5152191"/>
            <a:ext cx="782317" cy="683844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63" y="5735335"/>
            <a:ext cx="445059" cy="4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4871830" y="3212970"/>
            <a:ext cx="2635658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3. Method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8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メモ 159"/>
          <p:cNvSpPr/>
          <p:nvPr/>
        </p:nvSpPr>
        <p:spPr>
          <a:xfrm>
            <a:off x="370773" y="3933070"/>
            <a:ext cx="11518194" cy="286709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8390438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3-1. Sample, Procedure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and Questionnaire 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734835"/>
            <a:ext cx="551992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ja-JP" sz="2400" b="1" dirty="0" smtClean="0">
                <a:latin typeface="Meiryo UI"/>
                <a:ea typeface="Meiryo UI"/>
              </a:rPr>
              <a:t>Over 20 millions (urban areas)</a:t>
            </a:r>
            <a:endParaRPr lang="en-US" altLang="ja-JP" sz="2400" b="1" dirty="0">
              <a:latin typeface="Meiryo UI"/>
              <a:ea typeface="Meiryo UI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5825581" y="734835"/>
            <a:ext cx="3294839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ja-JP" sz="2400" b="1" dirty="0" smtClean="0">
                <a:latin typeface="Meiryo UI"/>
                <a:ea typeface="Meiryo UI"/>
              </a:rPr>
              <a:t>Over </a:t>
            </a:r>
            <a:r>
              <a:rPr lang="en-US" altLang="ja-JP" sz="2400" b="1" dirty="0">
                <a:latin typeface="Meiryo UI"/>
                <a:ea typeface="Meiryo UI"/>
              </a:rPr>
              <a:t>2 millions</a:t>
            </a:r>
            <a:br>
              <a:rPr lang="en-US" altLang="ja-JP" sz="2400" b="1" dirty="0">
                <a:latin typeface="Meiryo UI"/>
                <a:ea typeface="Meiryo UI"/>
              </a:rPr>
            </a:br>
            <a:r>
              <a:rPr lang="en-US" altLang="ja-JP" sz="2400" b="1" dirty="0">
                <a:latin typeface="Meiryo UI"/>
                <a:ea typeface="Meiryo UI"/>
              </a:rPr>
              <a:t>(semi-rural area)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9191267" y="722620"/>
            <a:ext cx="281329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ja-JP" sz="2400" b="1" dirty="0" smtClean="0">
                <a:latin typeface="Meiryo UI"/>
                <a:ea typeface="Meiryo UI"/>
              </a:rPr>
              <a:t>Less </a:t>
            </a:r>
            <a:r>
              <a:rPr lang="en-US" altLang="ja-JP" sz="2400" b="1" dirty="0">
                <a:latin typeface="Meiryo UI"/>
                <a:ea typeface="Meiryo UI"/>
              </a:rPr>
              <a:t>2 millions</a:t>
            </a:r>
            <a:br>
              <a:rPr lang="en-US" altLang="ja-JP" sz="2400" b="1" dirty="0">
                <a:latin typeface="Meiryo UI"/>
                <a:ea typeface="Meiryo UI"/>
              </a:rPr>
            </a:br>
            <a:r>
              <a:rPr lang="en-US" altLang="ja-JP" sz="2400" b="1" dirty="0">
                <a:latin typeface="Meiryo UI"/>
                <a:ea typeface="Meiryo UI"/>
              </a:rPr>
              <a:t>(farming area)</a:t>
            </a:r>
          </a:p>
        </p:txBody>
      </p:sp>
      <p:sp>
        <p:nvSpPr>
          <p:cNvPr id="10" name="楕円 9"/>
          <p:cNvSpPr/>
          <p:nvPr/>
        </p:nvSpPr>
        <p:spPr>
          <a:xfrm>
            <a:off x="673806" y="1643264"/>
            <a:ext cx="5062144" cy="1001722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10" y="1399961"/>
            <a:ext cx="2017379" cy="118937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61" y="1401941"/>
            <a:ext cx="582819" cy="62601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6004236" y="1340710"/>
            <a:ext cx="3333973" cy="897124"/>
            <a:chOff x="6002477" y="1261259"/>
            <a:chExt cx="3333973" cy="936084"/>
          </a:xfrm>
        </p:grpSpPr>
        <p:sp>
          <p:nvSpPr>
            <p:cNvPr id="11" name="楕円 10"/>
            <p:cNvSpPr/>
            <p:nvPr/>
          </p:nvSpPr>
          <p:spPr>
            <a:xfrm>
              <a:off x="6002477" y="1603021"/>
              <a:ext cx="3333973" cy="594322"/>
            </a:xfrm>
            <a:prstGeom prst="ellips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189" y="1261259"/>
              <a:ext cx="1502183" cy="924093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961" y="1564407"/>
              <a:ext cx="433980" cy="486388"/>
            </a:xfrm>
            <a:prstGeom prst="rect">
              <a:avLst/>
            </a:prstGeom>
          </p:spPr>
        </p:pic>
      </p:grpSp>
      <p:grpSp>
        <p:nvGrpSpPr>
          <p:cNvPr id="27" name="グループ化 26"/>
          <p:cNvGrpSpPr/>
          <p:nvPr/>
        </p:nvGrpSpPr>
        <p:grpSpPr>
          <a:xfrm>
            <a:off x="2865052" y="1965804"/>
            <a:ext cx="1828889" cy="551956"/>
            <a:chOff x="1383654" y="4005080"/>
            <a:chExt cx="1479458" cy="622618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654" y="4026407"/>
              <a:ext cx="367612" cy="550608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054" y="4077090"/>
              <a:ext cx="367612" cy="550608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38" y="4005080"/>
              <a:ext cx="367612" cy="550608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868" y="4030552"/>
              <a:ext cx="367612" cy="550608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908" y="4005080"/>
              <a:ext cx="367612" cy="550608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500" y="4077090"/>
              <a:ext cx="367612" cy="550608"/>
            </a:xfrm>
            <a:prstGeom prst="rect">
              <a:avLst/>
            </a:prstGeom>
          </p:spPr>
        </p:pic>
      </p:grpSp>
      <p:grpSp>
        <p:nvGrpSpPr>
          <p:cNvPr id="93" name="グループ化 92"/>
          <p:cNvGrpSpPr/>
          <p:nvPr/>
        </p:nvGrpSpPr>
        <p:grpSpPr>
          <a:xfrm>
            <a:off x="9814986" y="1700306"/>
            <a:ext cx="1833106" cy="493263"/>
            <a:chOff x="6002477" y="1261259"/>
            <a:chExt cx="3333973" cy="936084"/>
          </a:xfrm>
        </p:grpSpPr>
        <p:sp>
          <p:nvSpPr>
            <p:cNvPr id="94" name="楕円 93"/>
            <p:cNvSpPr/>
            <p:nvPr/>
          </p:nvSpPr>
          <p:spPr>
            <a:xfrm>
              <a:off x="6002477" y="1603021"/>
              <a:ext cx="3333973" cy="594322"/>
            </a:xfrm>
            <a:prstGeom prst="ellips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189" y="1261259"/>
              <a:ext cx="1502183" cy="924093"/>
            </a:xfrm>
            <a:prstGeom prst="rect">
              <a:avLst/>
            </a:prstGeom>
          </p:spPr>
        </p:pic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961" y="1564407"/>
              <a:ext cx="433980" cy="486388"/>
            </a:xfrm>
            <a:prstGeom prst="rect">
              <a:avLst/>
            </a:prstGeom>
          </p:spPr>
        </p:pic>
      </p:grpSp>
      <p:grpSp>
        <p:nvGrpSpPr>
          <p:cNvPr id="98" name="グループ化 97"/>
          <p:cNvGrpSpPr/>
          <p:nvPr/>
        </p:nvGrpSpPr>
        <p:grpSpPr>
          <a:xfrm>
            <a:off x="7798097" y="1724011"/>
            <a:ext cx="1229482" cy="371056"/>
            <a:chOff x="1383654" y="4005080"/>
            <a:chExt cx="1479458" cy="622618"/>
          </a:xfrm>
        </p:grpSpPr>
        <p:pic>
          <p:nvPicPr>
            <p:cNvPr id="99" name="図 9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654" y="4026407"/>
              <a:ext cx="367612" cy="550608"/>
            </a:xfrm>
            <a:prstGeom prst="rect">
              <a:avLst/>
            </a:prstGeom>
          </p:spPr>
        </p:pic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054" y="4077090"/>
              <a:ext cx="367612" cy="550608"/>
            </a:xfrm>
            <a:prstGeom prst="rect">
              <a:avLst/>
            </a:prstGeom>
          </p:spPr>
        </p:pic>
        <p:pic>
          <p:nvPicPr>
            <p:cNvPr id="101" name="図 10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38" y="4005080"/>
              <a:ext cx="367612" cy="550608"/>
            </a:xfrm>
            <a:prstGeom prst="rect">
              <a:avLst/>
            </a:prstGeom>
          </p:spPr>
        </p:pic>
        <p:pic>
          <p:nvPicPr>
            <p:cNvPr id="102" name="図 10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868" y="4030552"/>
              <a:ext cx="367612" cy="550608"/>
            </a:xfrm>
            <a:prstGeom prst="rect">
              <a:avLst/>
            </a:prstGeom>
          </p:spPr>
        </p:pic>
        <p:pic>
          <p:nvPicPr>
            <p:cNvPr id="103" name="図 1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908" y="4005080"/>
              <a:ext cx="367612" cy="550608"/>
            </a:xfrm>
            <a:prstGeom prst="rect">
              <a:avLst/>
            </a:prstGeom>
          </p:spPr>
        </p:pic>
        <p:pic>
          <p:nvPicPr>
            <p:cNvPr id="104" name="図 10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500" y="4077090"/>
              <a:ext cx="367612" cy="550608"/>
            </a:xfrm>
            <a:prstGeom prst="rect">
              <a:avLst/>
            </a:prstGeom>
          </p:spPr>
        </p:pic>
      </p:grpSp>
      <p:grpSp>
        <p:nvGrpSpPr>
          <p:cNvPr id="105" name="グループ化 104"/>
          <p:cNvGrpSpPr/>
          <p:nvPr/>
        </p:nvGrpSpPr>
        <p:grpSpPr>
          <a:xfrm>
            <a:off x="10704640" y="1841111"/>
            <a:ext cx="887138" cy="267737"/>
            <a:chOff x="1383654" y="4005080"/>
            <a:chExt cx="1479458" cy="622618"/>
          </a:xfrm>
        </p:grpSpPr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654" y="4026407"/>
              <a:ext cx="367612" cy="550608"/>
            </a:xfrm>
            <a:prstGeom prst="rect">
              <a:avLst/>
            </a:prstGeom>
          </p:spPr>
        </p:pic>
        <p:pic>
          <p:nvPicPr>
            <p:cNvPr id="107" name="図 10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054" y="4077090"/>
              <a:ext cx="367612" cy="550608"/>
            </a:xfrm>
            <a:prstGeom prst="rect">
              <a:avLst/>
            </a:prstGeom>
          </p:spPr>
        </p:pic>
        <p:pic>
          <p:nvPicPr>
            <p:cNvPr id="108" name="図 10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838" y="4005080"/>
              <a:ext cx="367612" cy="550608"/>
            </a:xfrm>
            <a:prstGeom prst="rect">
              <a:avLst/>
            </a:prstGeom>
          </p:spPr>
        </p:pic>
        <p:pic>
          <p:nvPicPr>
            <p:cNvPr id="109" name="図 10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868" y="4030552"/>
              <a:ext cx="367612" cy="550608"/>
            </a:xfrm>
            <a:prstGeom prst="rect">
              <a:avLst/>
            </a:prstGeom>
          </p:spPr>
        </p:pic>
        <p:pic>
          <p:nvPicPr>
            <p:cNvPr id="110" name="図 10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908" y="4005080"/>
              <a:ext cx="367612" cy="550608"/>
            </a:xfrm>
            <a:prstGeom prst="rect">
              <a:avLst/>
            </a:prstGeom>
          </p:spPr>
        </p:pic>
        <p:pic>
          <p:nvPicPr>
            <p:cNvPr id="111" name="図 1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500" y="4077090"/>
              <a:ext cx="367612" cy="550608"/>
            </a:xfrm>
            <a:prstGeom prst="rect">
              <a:avLst/>
            </a:prstGeom>
          </p:spPr>
        </p:pic>
      </p:grpSp>
      <p:pic>
        <p:nvPicPr>
          <p:cNvPr id="112" name="図 1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9621" y="2212476"/>
            <a:ext cx="680482" cy="602420"/>
          </a:xfrm>
          <a:prstGeom prst="rect">
            <a:avLst/>
          </a:prstGeom>
        </p:spPr>
      </p:pic>
      <p:cxnSp>
        <p:nvCxnSpPr>
          <p:cNvPr id="115" name="直線矢印コネクタ 114"/>
          <p:cNvCxnSpPr/>
          <p:nvPr/>
        </p:nvCxnSpPr>
        <p:spPr>
          <a:xfrm>
            <a:off x="1890103" y="2517760"/>
            <a:ext cx="917261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正方形/長方形 116"/>
          <p:cNvSpPr/>
          <p:nvPr/>
        </p:nvSpPr>
        <p:spPr>
          <a:xfrm>
            <a:off x="1143325" y="1994424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1000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118" name="図 1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4711" y="2202093"/>
            <a:ext cx="680482" cy="602420"/>
          </a:xfrm>
          <a:prstGeom prst="rect">
            <a:avLst/>
          </a:prstGeom>
        </p:spPr>
      </p:pic>
      <p:cxnSp>
        <p:nvCxnSpPr>
          <p:cNvPr id="119" name="直線矢印コネクタ 118"/>
          <p:cNvCxnSpPr/>
          <p:nvPr/>
        </p:nvCxnSpPr>
        <p:spPr>
          <a:xfrm>
            <a:off x="7255193" y="2507377"/>
            <a:ext cx="109571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正方形/長方形 119"/>
          <p:cNvSpPr/>
          <p:nvPr/>
        </p:nvSpPr>
        <p:spPr>
          <a:xfrm>
            <a:off x="6510321" y="2003756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1000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121" name="図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2480" y="2202093"/>
            <a:ext cx="680482" cy="602420"/>
          </a:xfrm>
          <a:prstGeom prst="rect">
            <a:avLst/>
          </a:prstGeom>
        </p:spPr>
      </p:pic>
      <p:cxnSp>
        <p:nvCxnSpPr>
          <p:cNvPr id="122" name="直線矢印コネクタ 121"/>
          <p:cNvCxnSpPr/>
          <p:nvPr/>
        </p:nvCxnSpPr>
        <p:spPr>
          <a:xfrm>
            <a:off x="10232962" y="2507377"/>
            <a:ext cx="917261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正方形/長方形 122"/>
          <p:cNvSpPr/>
          <p:nvPr/>
        </p:nvSpPr>
        <p:spPr>
          <a:xfrm>
            <a:off x="9454056" y="1938886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1000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25" name="直線矢印コネクタ 124"/>
          <p:cNvCxnSpPr/>
          <p:nvPr/>
        </p:nvCxnSpPr>
        <p:spPr>
          <a:xfrm flipV="1">
            <a:off x="8322382" y="2163829"/>
            <a:ext cx="0" cy="33966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 flipV="1">
            <a:off x="11142644" y="2163829"/>
            <a:ext cx="0" cy="33966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/>
          <p:cNvCxnSpPr/>
          <p:nvPr/>
        </p:nvCxnSpPr>
        <p:spPr>
          <a:xfrm>
            <a:off x="3475602" y="2591103"/>
            <a:ext cx="8646" cy="62378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正方形/長方形 130"/>
          <p:cNvSpPr/>
          <p:nvPr/>
        </p:nvSpPr>
        <p:spPr>
          <a:xfrm>
            <a:off x="3437090" y="2728234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196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32" name="直線矢印コネクタ 131"/>
          <p:cNvCxnSpPr/>
          <p:nvPr/>
        </p:nvCxnSpPr>
        <p:spPr>
          <a:xfrm>
            <a:off x="8573716" y="2122030"/>
            <a:ext cx="0" cy="109285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正方形/長方形 132"/>
          <p:cNvSpPr/>
          <p:nvPr/>
        </p:nvSpPr>
        <p:spPr>
          <a:xfrm>
            <a:off x="8526558" y="2728234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536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35" name="直線矢印コネクタ 134"/>
          <p:cNvCxnSpPr/>
          <p:nvPr/>
        </p:nvCxnSpPr>
        <p:spPr>
          <a:xfrm>
            <a:off x="11284985" y="2122030"/>
            <a:ext cx="0" cy="13231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正方形/長方形 135"/>
          <p:cNvSpPr/>
          <p:nvPr/>
        </p:nvSpPr>
        <p:spPr>
          <a:xfrm>
            <a:off x="11237827" y="2728234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543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46" name="グループ化 145"/>
          <p:cNvGrpSpPr/>
          <p:nvPr/>
        </p:nvGrpSpPr>
        <p:grpSpPr>
          <a:xfrm>
            <a:off x="5735950" y="3011552"/>
            <a:ext cx="813798" cy="558825"/>
            <a:chOff x="5735950" y="3501010"/>
            <a:chExt cx="813798" cy="80887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7" name="メモ 136"/>
            <p:cNvSpPr/>
            <p:nvPr/>
          </p:nvSpPr>
          <p:spPr>
            <a:xfrm>
              <a:off x="5735950" y="3501010"/>
              <a:ext cx="508998" cy="504070"/>
            </a:xfrm>
            <a:prstGeom prst="foldedCorner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2" name="メモ 141"/>
            <p:cNvSpPr/>
            <p:nvPr/>
          </p:nvSpPr>
          <p:spPr>
            <a:xfrm>
              <a:off x="5888350" y="3653410"/>
              <a:ext cx="508998" cy="504070"/>
            </a:xfrm>
            <a:prstGeom prst="foldedCorner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3" name="メモ 142"/>
            <p:cNvSpPr/>
            <p:nvPr/>
          </p:nvSpPr>
          <p:spPr>
            <a:xfrm>
              <a:off x="6040750" y="3805810"/>
              <a:ext cx="508998" cy="504070"/>
            </a:xfrm>
            <a:prstGeom prst="foldedCorner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147" name="正方形/長方形 146"/>
          <p:cNvSpPr/>
          <p:nvPr/>
        </p:nvSpPr>
        <p:spPr>
          <a:xfrm>
            <a:off x="4084533" y="3394450"/>
            <a:ext cx="1983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Sum:</a:t>
            </a:r>
            <a:r>
              <a:rPr lang="ja-JP" altLang="en-US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1,330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8" name="直線矢印コネクタ 147"/>
          <p:cNvCxnSpPr/>
          <p:nvPr/>
        </p:nvCxnSpPr>
        <p:spPr>
          <a:xfrm flipV="1">
            <a:off x="3494554" y="3131584"/>
            <a:ext cx="2143140" cy="5232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50"/>
          <p:cNvCxnSpPr/>
          <p:nvPr/>
        </p:nvCxnSpPr>
        <p:spPr>
          <a:xfrm flipH="1">
            <a:off x="6686710" y="3238606"/>
            <a:ext cx="1887006" cy="1735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/>
          <p:cNvCxnSpPr/>
          <p:nvPr/>
        </p:nvCxnSpPr>
        <p:spPr>
          <a:xfrm flipH="1" flipV="1">
            <a:off x="6686710" y="3430546"/>
            <a:ext cx="4598275" cy="1467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正方形/長方形 156"/>
          <p:cNvSpPr/>
          <p:nvPr/>
        </p:nvSpPr>
        <p:spPr>
          <a:xfrm>
            <a:off x="4934818" y="2620525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Questionnaire</a:t>
            </a:r>
          </a:p>
        </p:txBody>
      </p:sp>
      <p:sp>
        <p:nvSpPr>
          <p:cNvPr id="158" name="正方形/長方形 157"/>
          <p:cNvSpPr/>
          <p:nvPr/>
        </p:nvSpPr>
        <p:spPr>
          <a:xfrm>
            <a:off x="370773" y="3937841"/>
            <a:ext cx="115181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1) Questions about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instrumental, affective, and symbolic motives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for car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use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2) Questions about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daily </a:t>
            </a:r>
            <a:r>
              <a:rPr lang="ja-JP" altLang="en-US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travel</a:t>
            </a:r>
            <a:endParaRPr lang="en-US" altLang="ja-JP" sz="20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3) Questions about the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frequency of performing out-of-home activities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choice of travel mode for performing these </a:t>
            </a:r>
            <a:r>
              <a:rPr lang="ja-JP" altLang="en-US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activities </a:t>
            </a:r>
            <a:endParaRPr lang="en-US" altLang="ja-JP" sz="20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4) Questions about affect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associated with performing the activities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; 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5) Measures of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affective SWB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; 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6) Measures of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cognitive SWB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7) Questions about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socio-demographic variables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including sex, age, education, income, employment, household type, housing conditions, and car access and use.</a:t>
            </a:r>
          </a:p>
        </p:txBody>
      </p:sp>
      <p:cxnSp>
        <p:nvCxnSpPr>
          <p:cNvPr id="162" name="直線コネクタ 161"/>
          <p:cNvCxnSpPr/>
          <p:nvPr/>
        </p:nvCxnSpPr>
        <p:spPr>
          <a:xfrm flipH="1">
            <a:off x="370773" y="3011552"/>
            <a:ext cx="5365177" cy="8910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6289619" y="3009640"/>
            <a:ext cx="5599348" cy="9113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3006678" y="2996940"/>
            <a:ext cx="6835333" cy="120032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0. Terminology, definitions </a:t>
            </a:r>
          </a:p>
          <a:p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Others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3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6483763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3-2.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Satisfaction with daily travel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0" y="764630"/>
            <a:ext cx="12072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Developed the Travel Satisfaction Scale (</a:t>
            </a:r>
            <a:r>
              <a:rPr lang="en-US" altLang="ja-JP" sz="3200" b="1" dirty="0" err="1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STS</a:t>
            </a:r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to measure satisfaction with daily travel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149180" y="1949913"/>
            <a:ext cx="709898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400" b="1" dirty="0" smtClean="0">
                <a:latin typeface="Meiryo UI"/>
                <a:ea typeface="Meiryo UI"/>
              </a:rPr>
              <a:t>■ </a:t>
            </a:r>
            <a:r>
              <a:rPr lang="en-US" altLang="ja-JP" sz="2400" b="1" dirty="0" err="1" smtClean="0">
                <a:latin typeface="Meiryo UI"/>
                <a:ea typeface="Meiryo UI"/>
              </a:rPr>
              <a:t>STS</a:t>
            </a:r>
            <a:r>
              <a:rPr lang="en-US" altLang="ja-JP" sz="2400" b="1" dirty="0" smtClean="0">
                <a:latin typeface="Meiryo UI"/>
                <a:ea typeface="Meiryo UI"/>
              </a:rPr>
              <a:t>: </a:t>
            </a:r>
            <a:r>
              <a:rPr lang="en-US" altLang="ja-JP" sz="2400" b="1" dirty="0">
                <a:latin typeface="Meiryo UI"/>
                <a:ea typeface="Meiryo UI"/>
              </a:rPr>
              <a:t>Factor Analysis and Principal Component Analysis </a:t>
            </a:r>
            <a:r>
              <a:rPr lang="en-US" altLang="ja-JP" sz="2400" b="1" dirty="0" smtClean="0">
                <a:latin typeface="Meiryo UI"/>
                <a:ea typeface="Meiryo UI"/>
              </a:rPr>
              <a:t>with </a:t>
            </a:r>
            <a:r>
              <a:rPr lang="en-US" altLang="ja-JP" sz="2400" b="1" dirty="0" err="1">
                <a:latin typeface="Meiryo UI"/>
                <a:ea typeface="Meiryo UI"/>
              </a:rPr>
              <a:t>varimax</a:t>
            </a:r>
            <a:r>
              <a:rPr lang="en-US" altLang="ja-JP" sz="2400" b="1" dirty="0">
                <a:latin typeface="Meiryo UI"/>
                <a:ea typeface="Meiryo UI"/>
              </a:rPr>
              <a:t> rotation 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9924511" y="1721767"/>
            <a:ext cx="2267490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400" b="1" dirty="0" smtClean="0">
                <a:latin typeface="Meiryo UI"/>
                <a:ea typeface="Meiryo UI"/>
              </a:rPr>
              <a:t>(1)Draw </a:t>
            </a:r>
            <a:r>
              <a:rPr lang="en-US" altLang="ja-JP" sz="1400" b="1" dirty="0">
                <a:latin typeface="Meiryo UI"/>
                <a:ea typeface="Meiryo UI"/>
              </a:rPr>
              <a:t>the axis at the widest point → maximum dispersion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80" y="1725110"/>
            <a:ext cx="2532330" cy="2111599"/>
          </a:xfrm>
          <a:prstGeom prst="rect">
            <a:avLst/>
          </a:prstGeom>
        </p:spPr>
      </p:pic>
      <p:sp>
        <p:nvSpPr>
          <p:cNvPr id="79" name="正方形/長方形 78"/>
          <p:cNvSpPr/>
          <p:nvPr/>
        </p:nvSpPr>
        <p:spPr>
          <a:xfrm>
            <a:off x="9924511" y="2476490"/>
            <a:ext cx="226749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400" b="1" dirty="0">
                <a:latin typeface="Meiryo UI"/>
                <a:ea typeface="Meiryo UI"/>
              </a:rPr>
              <a:t>(2) Draw orthogonal lines</a:t>
            </a:r>
          </a:p>
        </p:txBody>
      </p:sp>
      <p:sp>
        <p:nvSpPr>
          <p:cNvPr id="8" name="下矢印 7"/>
          <p:cNvSpPr/>
          <p:nvPr/>
        </p:nvSpPr>
        <p:spPr>
          <a:xfrm>
            <a:off x="10704640" y="2999710"/>
            <a:ext cx="504070" cy="213260"/>
          </a:xfrm>
          <a:prstGeom prst="downArrow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013118" y="3232902"/>
            <a:ext cx="1957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Shrink parameters</a:t>
            </a:r>
          </a:p>
        </p:txBody>
      </p:sp>
      <p:sp>
        <p:nvSpPr>
          <p:cNvPr id="83" name="下矢印 82"/>
          <p:cNvSpPr/>
          <p:nvPr/>
        </p:nvSpPr>
        <p:spPr>
          <a:xfrm>
            <a:off x="3408850" y="2870198"/>
            <a:ext cx="504070" cy="213260"/>
          </a:xfrm>
          <a:prstGeom prst="downArrow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559370" y="3115180"/>
            <a:ext cx="4532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Extracting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five 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parameters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5" name="表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80852"/>
              </p:ext>
            </p:extLst>
          </p:nvPr>
        </p:nvGraphicFramePr>
        <p:xfrm>
          <a:off x="149180" y="3904584"/>
          <a:ext cx="7531040" cy="278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Meiryo UI" pitchFamily="50" charset="-128"/>
                          <a:ea typeface="Meiryo UI" pitchFamily="50" charset="-128"/>
                        </a:rPr>
                        <a:t>Parameter(Axis)</a:t>
                      </a:r>
                      <a:endParaRPr lang="ja-JP" altLang="en-US" sz="24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70">
                <a:tc>
                  <a:txBody>
                    <a:bodyPr/>
                    <a:lstStyle/>
                    <a:p>
                      <a:r>
                        <a:rPr kumimoji="1" lang="en-US" altLang="ja-JP" sz="200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</a:t>
                      </a:r>
                      <a:endParaRPr kumimoji="1" lang="ja-JP" altLang="en-US" sz="200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“I am completely satisfied with 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my daily travel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"</a:t>
                      </a:r>
                      <a:endParaRPr lang="ja-JP" altLang="en-US" sz="20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endParaRPr kumimoji="1" lang="ja-JP" altLang="en-US" sz="20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"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Travel facilitates my daily life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"</a:t>
                      </a:r>
                      <a:endParaRPr lang="ja-JP" altLang="en-US" sz="20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339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3</a:t>
                      </a:r>
                      <a:endParaRPr kumimoji="1" lang="ja-JP" altLang="en-US" sz="20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"When I think about my daily travel, 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the positives outweigh the negatives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"</a:t>
                      </a:r>
                      <a:endParaRPr lang="ja-JP" altLang="en-US" sz="20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403473"/>
                  </a:ext>
                </a:extLst>
              </a:tr>
              <a:tr h="238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4</a:t>
                      </a:r>
                      <a:endParaRPr kumimoji="1" lang="ja-JP" altLang="en-US" sz="20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"I would 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not change anything 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about my daily travel"</a:t>
                      </a:r>
                      <a:endParaRPr lang="ja-JP" altLang="en-US" sz="20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389015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5</a:t>
                      </a:r>
                      <a:endParaRPr kumimoji="1" lang="ja-JP" altLang="en-US" sz="20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"Daily travel 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makes me feel good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"</a:t>
                      </a:r>
                      <a:endParaRPr lang="ja-JP" altLang="en-US" sz="20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148641"/>
                  </a:ext>
                </a:extLst>
              </a:tr>
            </a:tbl>
          </a:graphicData>
        </a:graphic>
      </p:graphicFrame>
      <p:sp>
        <p:nvSpPr>
          <p:cNvPr id="86" name="下矢印 85"/>
          <p:cNvSpPr/>
          <p:nvPr/>
        </p:nvSpPr>
        <p:spPr>
          <a:xfrm>
            <a:off x="3408850" y="3623449"/>
            <a:ext cx="504070" cy="213260"/>
          </a:xfrm>
          <a:prstGeom prst="downArrow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743720" y="3892534"/>
            <a:ext cx="44646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Respondents used a 7-point Likert scale ranging from 0 (disagree) to 6 (completely agree)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the </a:t>
            </a:r>
            <a:r>
              <a:rPr lang="en-US" altLang="ja-JP" sz="24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STS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was created by averaging the ratings for each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item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下矢印 87"/>
          <p:cNvSpPr/>
          <p:nvPr/>
        </p:nvSpPr>
        <p:spPr>
          <a:xfrm rot="16200000">
            <a:off x="7465574" y="5158625"/>
            <a:ext cx="504070" cy="213260"/>
          </a:xfrm>
          <a:prstGeom prst="downArrow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6069290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3-3.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Satisfaction with activities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0" y="764630"/>
            <a:ext cx="12072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Emotions felt by respondents during each activity were measured.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49180" y="1628750"/>
            <a:ext cx="709898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400" b="1" dirty="0" smtClean="0">
                <a:latin typeface="Meiryo UI"/>
                <a:ea typeface="Meiryo UI"/>
              </a:rPr>
              <a:t>■</a:t>
            </a:r>
            <a:r>
              <a:rPr lang="en-US" altLang="ja-JP" sz="2400" b="1" dirty="0">
                <a:latin typeface="Meiryo UI"/>
                <a:ea typeface="Meiryo UI"/>
              </a:rPr>
              <a:t> </a:t>
            </a:r>
            <a:r>
              <a:rPr lang="en-US" altLang="ja-JP" sz="2400" b="1" dirty="0" smtClean="0">
                <a:latin typeface="Meiryo UI"/>
                <a:ea typeface="Meiryo UI"/>
              </a:rPr>
              <a:t>Evaluation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338056" y="2775567"/>
            <a:ext cx="3889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Valence 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unpleasant/pleasant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01262" y="5517290"/>
            <a:ext cx="2798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Activation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(quiet/excited)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8364422" y="2060810"/>
            <a:ext cx="2498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0  1  2  3  4  5  6  7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758550" y="2430142"/>
            <a:ext cx="1640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ad,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Dissatisfied 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Depressed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Happy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Satisfied 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Joyful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739525" y="2430142"/>
            <a:ext cx="4104570" cy="1736742"/>
            <a:chOff x="4943840" y="2540618"/>
            <a:chExt cx="3816530" cy="1736742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4943840" y="2540618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4943840" y="2852920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4943840" y="3140960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4943840" y="3429000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4943840" y="3717040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4943840" y="3969912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4943840" y="4277360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線コネクタ 29"/>
          <p:cNvCxnSpPr/>
          <p:nvPr/>
        </p:nvCxnSpPr>
        <p:spPr>
          <a:xfrm flipV="1">
            <a:off x="8398807" y="2060810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8724365" y="2060810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9032817" y="2060810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9341270" y="2060810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9649722" y="2060810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9958175" y="2060810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10266627" y="2060810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10575080" y="2060810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10863120" y="2060810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8364422" y="4427858"/>
            <a:ext cx="2498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0  1  2  3  4  5  6  7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6758550" y="4797190"/>
            <a:ext cx="1640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Sleepy Reluctant Bored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wake Active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Alert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6672080" y="4796949"/>
            <a:ext cx="4104570" cy="1736742"/>
            <a:chOff x="4943840" y="2540618"/>
            <a:chExt cx="3816530" cy="1736742"/>
          </a:xfrm>
        </p:grpSpPr>
        <p:cxnSp>
          <p:nvCxnSpPr>
            <p:cNvPr id="51" name="直線コネクタ 50"/>
            <p:cNvCxnSpPr/>
            <p:nvPr/>
          </p:nvCxnSpPr>
          <p:spPr>
            <a:xfrm>
              <a:off x="4943840" y="2540618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4943840" y="2852920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4943840" y="3140960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4943840" y="3429000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4943840" y="3717040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4943840" y="3969912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4943840" y="4277360"/>
              <a:ext cx="381653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線コネクタ 57"/>
          <p:cNvCxnSpPr/>
          <p:nvPr/>
        </p:nvCxnSpPr>
        <p:spPr>
          <a:xfrm flipV="1">
            <a:off x="8398807" y="4427858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8724365" y="4427858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V="1">
            <a:off x="9032817" y="4427858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V="1">
            <a:off x="9341270" y="4427858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V="1">
            <a:off x="9649722" y="4427858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9958175" y="4427858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V="1">
            <a:off x="10266627" y="4427858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V="1">
            <a:off x="10575080" y="4427858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V="1">
            <a:off x="10791110" y="4427858"/>
            <a:ext cx="0" cy="2097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4146216" y="3641689"/>
            <a:ext cx="0" cy="1646864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537906" y="3907670"/>
            <a:ext cx="5774124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 = 0.77 for all activities, ranging from 0.69 to 0.91 when each activity was evaluated individually</a:t>
            </a: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371730"/>
            <a:ext cx="883382" cy="1000458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296" y="2522070"/>
            <a:ext cx="520635" cy="526984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16" y="2808106"/>
            <a:ext cx="581541" cy="5815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58" y="5256407"/>
            <a:ext cx="1093382" cy="557656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 flipV="1">
            <a:off x="553414" y="3049454"/>
            <a:ext cx="2230126" cy="5046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/>
          <p:cNvSpPr/>
          <p:nvPr/>
        </p:nvSpPr>
        <p:spPr>
          <a:xfrm>
            <a:off x="1561979" y="3375528"/>
            <a:ext cx="224896" cy="197492"/>
          </a:xfrm>
          <a:prstGeom prst="triangl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 flipH="1">
            <a:off x="537905" y="5929854"/>
            <a:ext cx="2230126" cy="523566"/>
            <a:chOff x="166361" y="6182535"/>
            <a:chExt cx="2230126" cy="523566"/>
          </a:xfrm>
        </p:grpSpPr>
        <p:cxnSp>
          <p:nvCxnSpPr>
            <p:cNvPr id="70" name="直線コネクタ 69"/>
            <p:cNvCxnSpPr/>
            <p:nvPr/>
          </p:nvCxnSpPr>
          <p:spPr>
            <a:xfrm flipV="1">
              <a:off x="166361" y="6182535"/>
              <a:ext cx="2230126" cy="5046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二等辺三角形 70"/>
            <p:cNvSpPr/>
            <p:nvPr/>
          </p:nvSpPr>
          <p:spPr>
            <a:xfrm>
              <a:off x="1174926" y="6508609"/>
              <a:ext cx="224896" cy="197492"/>
            </a:xfrm>
            <a:prstGeom prst="triangl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楕円 11"/>
          <p:cNvSpPr/>
          <p:nvPr/>
        </p:nvSpPr>
        <p:spPr>
          <a:xfrm>
            <a:off x="3431630" y="2775567"/>
            <a:ext cx="1656230" cy="437403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2" idx="0"/>
          </p:cNvCxnSpPr>
          <p:nvPr/>
        </p:nvCxnSpPr>
        <p:spPr>
          <a:xfrm flipV="1">
            <a:off x="4259745" y="2276840"/>
            <a:ext cx="252035" cy="4987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3698670" y="188324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>
                <a:solidFill>
                  <a:srgbClr val="534A42"/>
                </a:solidFill>
                <a:latin typeface="Arial" panose="020B0604020202020204" pitchFamily="34" charset="0"/>
                <a:hlinkClick r:id="rId7" tooltip="atomicの意味"/>
              </a:rPr>
              <a:t>atomic</a:t>
            </a:r>
            <a:r>
              <a:rPr lang="en-US" altLang="ja-JP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n-US" altLang="ja-JP" u="sng" dirty="0">
                <a:solidFill>
                  <a:srgbClr val="534A42"/>
                </a:solidFill>
                <a:latin typeface="Arial" panose="020B0604020202020204" pitchFamily="34" charset="0"/>
                <a:hlinkClick r:id="rId8" tooltip="valueの意味"/>
              </a:rPr>
              <a:t>value</a:t>
            </a:r>
            <a:endParaRPr lang="ja-JP" altLang="en-US" dirty="0"/>
          </a:p>
        </p:txBody>
      </p:sp>
      <p:pic>
        <p:nvPicPr>
          <p:cNvPr id="2050" name="Picture 2" descr="Atomic Mass of Elements - Table of first 30 Elemen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52" y="1785475"/>
            <a:ext cx="1360749" cy="8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角丸四角形 71"/>
          <p:cNvSpPr/>
          <p:nvPr/>
        </p:nvSpPr>
        <p:spPr>
          <a:xfrm>
            <a:off x="299228" y="2416489"/>
            <a:ext cx="6114739" cy="1225200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角丸四角形 73"/>
          <p:cNvSpPr/>
          <p:nvPr/>
        </p:nvSpPr>
        <p:spPr>
          <a:xfrm>
            <a:off x="299228" y="5323678"/>
            <a:ext cx="6114739" cy="1225200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1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7202421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3-4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. Affective </a:t>
            </a:r>
            <a:r>
              <a:rPr lang="en-US" altLang="ja-JP" sz="2800" b="1" dirty="0" err="1">
                <a:latin typeface="Meiryo UI" pitchFamily="50" charset="-128"/>
                <a:ea typeface="Meiryo UI" pitchFamily="50" charset="-128"/>
              </a:rPr>
              <a:t>SWB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 and weekly mood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0" y="764630"/>
            <a:ext cx="1207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“What they </a:t>
            </a:r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felt last </a:t>
            </a:r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week” </a:t>
            </a:r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“what they </a:t>
            </a:r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felt </a:t>
            </a:r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overall”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72755" y="1879266"/>
            <a:ext cx="3889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Valence 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unpleasant/pleasant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67" y="2030762"/>
            <a:ext cx="581541" cy="581541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V="1">
            <a:off x="3449265" y="2272110"/>
            <a:ext cx="2230126" cy="5046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二等辺三角形 8"/>
          <p:cNvSpPr/>
          <p:nvPr/>
        </p:nvSpPr>
        <p:spPr>
          <a:xfrm>
            <a:off x="4457830" y="2598184"/>
            <a:ext cx="224896" cy="197492"/>
          </a:xfrm>
          <a:prstGeom prst="triangl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218129" y="5616457"/>
            <a:ext cx="2798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Activation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(quiet/excited)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64" y="5470897"/>
            <a:ext cx="883382" cy="100045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925" y="5355574"/>
            <a:ext cx="1093382" cy="557656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 flipH="1">
            <a:off x="3854772" y="6029021"/>
            <a:ext cx="2230126" cy="523566"/>
            <a:chOff x="166361" y="6182535"/>
            <a:chExt cx="2230126" cy="523566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166361" y="6182535"/>
              <a:ext cx="2230126" cy="5046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二等辺三角形 14"/>
            <p:cNvSpPr/>
            <p:nvPr/>
          </p:nvSpPr>
          <p:spPr>
            <a:xfrm>
              <a:off x="1174926" y="6508609"/>
              <a:ext cx="224896" cy="197492"/>
            </a:xfrm>
            <a:prstGeom prst="triangl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角丸四角形 17"/>
          <p:cNvSpPr/>
          <p:nvPr/>
        </p:nvSpPr>
        <p:spPr>
          <a:xfrm>
            <a:off x="983290" y="1552239"/>
            <a:ext cx="10801500" cy="1485053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6704812" y="4551729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cs typeface="AdvPTimes"/>
              </a:rPr>
              <a:t>weekly mood</a:t>
            </a:r>
            <a:endParaRPr lang="ja-JP" altLang="en-US" sz="24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1304865" y="4554978"/>
            <a:ext cx="2465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Affective </a:t>
            </a:r>
            <a:r>
              <a:rPr lang="en-US" altLang="ja-JP" sz="2400" b="1" dirty="0" err="1">
                <a:latin typeface="Meiryo UI" panose="020B0604030504040204" pitchFamily="50" charset="-128"/>
                <a:cs typeface="AdvPTimes"/>
              </a:rPr>
              <a:t>SWB</a:t>
            </a:r>
            <a:endParaRPr lang="ja-JP" altLang="en-US" sz="2400" b="1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580" y="3526262"/>
            <a:ext cx="2709116" cy="9933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5873" y="3892167"/>
            <a:ext cx="630190" cy="63787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60" y="3365190"/>
            <a:ext cx="1135604" cy="117036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63" y="3934000"/>
            <a:ext cx="538711" cy="538711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983290" y="5228599"/>
            <a:ext cx="10801500" cy="1485053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3802085" y="3051503"/>
            <a:ext cx="0" cy="2177096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9526746" y="3051503"/>
            <a:ext cx="0" cy="2177096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3954089" y="3999643"/>
            <a:ext cx="1745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r = 0.80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9678749" y="3999643"/>
            <a:ext cx="1745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r =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0.75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3589" y="1715244"/>
            <a:ext cx="520635" cy="5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855927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3-5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. Cognitive </a:t>
            </a:r>
            <a:r>
              <a:rPr lang="en-US" altLang="ja-JP" sz="2800" b="1" dirty="0" err="1">
                <a:latin typeface="Meiryo UI" pitchFamily="50" charset="-128"/>
                <a:ea typeface="Meiryo UI" pitchFamily="50" charset="-128"/>
              </a:rPr>
              <a:t>SWB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0" y="764630"/>
            <a:ext cx="12072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Cognitive </a:t>
            </a:r>
            <a:r>
              <a:rPr lang="en-US" altLang="ja-JP" sz="3200" b="1" dirty="0" err="1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was assessed by the Satisfaction with Life Scale (</a:t>
            </a:r>
            <a:r>
              <a:rPr lang="en-US" altLang="ja-JP" sz="3200" b="1" dirty="0" err="1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SWLS</a:t>
            </a:r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574276" y="1988800"/>
            <a:ext cx="4532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Extracting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five 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parameters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73032"/>
              </p:ext>
            </p:extLst>
          </p:nvPr>
        </p:nvGraphicFramePr>
        <p:xfrm>
          <a:off x="2417497" y="2778204"/>
          <a:ext cx="591265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Meiryo UI" pitchFamily="50" charset="-128"/>
                          <a:ea typeface="Meiryo UI" pitchFamily="50" charset="-128"/>
                        </a:rPr>
                        <a:t>Parameter(</a:t>
                      </a:r>
                      <a:r>
                        <a:rPr lang="en-US" altLang="ja-JP" sz="2400" dirty="0" err="1" smtClean="0">
                          <a:latin typeface="Meiryo UI" pitchFamily="50" charset="-128"/>
                          <a:ea typeface="Meiryo UI" pitchFamily="50" charset="-128"/>
                        </a:rPr>
                        <a:t>SWLS</a:t>
                      </a:r>
                      <a:r>
                        <a:rPr lang="en-US" altLang="ja-JP" sz="2400" dirty="0" smtClean="0">
                          <a:latin typeface="Meiryo UI" pitchFamily="50" charset="-128"/>
                          <a:ea typeface="Meiryo UI" pitchFamily="50" charset="-128"/>
                        </a:rPr>
                        <a:t>)</a:t>
                      </a:r>
                      <a:endParaRPr lang="ja-JP" altLang="en-US" sz="24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70">
                <a:tc>
                  <a:txBody>
                    <a:bodyPr/>
                    <a:lstStyle/>
                    <a:p>
                      <a:r>
                        <a:rPr kumimoji="1" lang="en-US" altLang="ja-JP" sz="200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</a:t>
                      </a:r>
                      <a:endParaRPr kumimoji="1" lang="ja-JP" altLang="en-US" sz="200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My life is close to 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my ideals</a:t>
                      </a:r>
                      <a:endParaRPr lang="ja-JP" altLang="en-US" sz="20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endParaRPr kumimoji="1" lang="ja-JP" altLang="en-US" sz="20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Conditions of my life are 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excellent</a:t>
                      </a:r>
                      <a:endParaRPr lang="ja-JP" altLang="en-US" sz="20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339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3</a:t>
                      </a:r>
                      <a:endParaRPr kumimoji="1" lang="ja-JP" altLang="en-US" sz="20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 am 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satisfied with my life</a:t>
                      </a:r>
                      <a:endParaRPr lang="ja-JP" altLang="en-US" sz="20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403473"/>
                  </a:ext>
                </a:extLst>
              </a:tr>
              <a:tr h="238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4</a:t>
                      </a:r>
                      <a:endParaRPr kumimoji="1" lang="ja-JP" altLang="en-US" sz="20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So far I 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have achieved</a:t>
                      </a:r>
                      <a:r>
                        <a:rPr lang="en-US" altLang="ja-JP" sz="200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the important things I want in life</a:t>
                      </a:r>
                      <a:endParaRPr lang="ja-JP" altLang="en-US" sz="20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389015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5</a:t>
                      </a:r>
                      <a:endParaRPr kumimoji="1" lang="ja-JP" altLang="en-US" sz="20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if I could live my life again I would change 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almost nothing</a:t>
                      </a:r>
                      <a:endParaRPr lang="ja-JP" altLang="en-US" sz="20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148641"/>
                  </a:ext>
                </a:extLst>
              </a:tr>
            </a:tbl>
          </a:graphicData>
        </a:graphic>
      </p:graphicFrame>
      <p:sp>
        <p:nvSpPr>
          <p:cNvPr id="36" name="下矢印 35"/>
          <p:cNvSpPr/>
          <p:nvPr/>
        </p:nvSpPr>
        <p:spPr>
          <a:xfrm>
            <a:off x="5423756" y="2497069"/>
            <a:ext cx="504070" cy="213260"/>
          </a:xfrm>
          <a:prstGeom prst="downArrow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左中かっこ 36"/>
          <p:cNvSpPr/>
          <p:nvPr/>
        </p:nvSpPr>
        <p:spPr>
          <a:xfrm rot="10800000" flipH="1">
            <a:off x="1997424" y="2710327"/>
            <a:ext cx="390061" cy="3115875"/>
          </a:xfrm>
          <a:prstGeom prst="leftBrace">
            <a:avLst>
              <a:gd name="adj1" fmla="val 578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47160" y="3668871"/>
            <a:ext cx="1908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cs typeface="AdvPTimes"/>
              </a:rPr>
              <a:t>Inter-item correlations ranged from </a:t>
            </a:r>
            <a:r>
              <a:rPr lang="en-US" altLang="ja-JP" b="1" dirty="0" smtClean="0">
                <a:latin typeface="Meiryo UI" panose="020B0604030504040204" pitchFamily="50" charset="-128"/>
                <a:cs typeface="AdvPTimes"/>
              </a:rPr>
              <a:t>0.54 </a:t>
            </a:r>
            <a:r>
              <a:rPr lang="en-US" altLang="ja-JP" b="1" dirty="0">
                <a:latin typeface="Meiryo UI" panose="020B0604030504040204" pitchFamily="50" charset="-128"/>
                <a:cs typeface="AdvPTimes"/>
              </a:rPr>
              <a:t>to </a:t>
            </a:r>
            <a:r>
              <a:rPr lang="en-US" altLang="ja-JP" b="1" dirty="0" smtClean="0">
                <a:latin typeface="Meiryo UI" panose="020B0604030504040204" pitchFamily="50" charset="-128"/>
                <a:cs typeface="AdvPTimes"/>
              </a:rPr>
              <a:t>0.79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10364542" y="4614283"/>
            <a:ext cx="1708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Cognitive</a:t>
            </a:r>
            <a:b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</a:br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 </a:t>
            </a:r>
            <a:r>
              <a:rPr lang="en-US" altLang="ja-JP" sz="2400" b="1" dirty="0" err="1">
                <a:latin typeface="Meiryo UI" panose="020B0604030504040204" pitchFamily="50" charset="-128"/>
                <a:cs typeface="AdvPTimes"/>
              </a:rPr>
              <a:t>SWB</a:t>
            </a:r>
            <a:endParaRPr lang="ja-JP" altLang="en-US" sz="2400" b="1" dirty="0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076" y="3711837"/>
            <a:ext cx="949220" cy="829738"/>
          </a:xfrm>
          <a:prstGeom prst="rect">
            <a:avLst/>
          </a:prstGeom>
        </p:spPr>
      </p:pic>
      <p:cxnSp>
        <p:nvCxnSpPr>
          <p:cNvPr id="45" name="直線矢印コネクタ 44"/>
          <p:cNvCxnSpPr/>
          <p:nvPr/>
        </p:nvCxnSpPr>
        <p:spPr>
          <a:xfrm flipV="1">
            <a:off x="8627072" y="4302204"/>
            <a:ext cx="1900385" cy="3570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8663816" y="3539635"/>
            <a:ext cx="2113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cs typeface="AdvPTimes"/>
              </a:rPr>
              <a:t>A </a:t>
            </a:r>
            <a:r>
              <a:rPr lang="en-US" altLang="ja-JP" b="1" dirty="0">
                <a:latin typeface="Meiryo UI" panose="020B0604030504040204" pitchFamily="50" charset="-128"/>
                <a:cs typeface="AdvPTimes"/>
              </a:rPr>
              <a:t>Cronbach's </a:t>
            </a:r>
            <a:r>
              <a:rPr lang="en-US" altLang="ja-JP" b="1" dirty="0" smtClean="0">
                <a:latin typeface="Meiryo UI" panose="020B0604030504040204" pitchFamily="50" charset="-128"/>
                <a:cs typeface="AdvPTimes"/>
              </a:rPr>
              <a:t>alpha</a:t>
            </a:r>
            <a:r>
              <a:rPr lang="en-US" altLang="ja-JP" b="1" baseline="30000" dirty="0" smtClean="0">
                <a:latin typeface="Meiryo UI" panose="020B0604030504040204" pitchFamily="50" charset="-128"/>
                <a:cs typeface="AdvPTimes"/>
              </a:rPr>
              <a:t>(*)</a:t>
            </a:r>
            <a:r>
              <a:rPr lang="en-US" altLang="ja-JP" b="1" dirty="0" smtClean="0">
                <a:latin typeface="Meiryo UI" panose="020B0604030504040204" pitchFamily="50" charset="-128"/>
                <a:cs typeface="AdvPTimes"/>
              </a:rPr>
              <a:t> </a:t>
            </a:r>
            <a:r>
              <a:rPr lang="en-US" altLang="ja-JP" b="1" dirty="0">
                <a:latin typeface="Meiryo UI" panose="020B0604030504040204" pitchFamily="50" charset="-128"/>
                <a:cs typeface="AdvPTimes"/>
              </a:rPr>
              <a:t>of </a:t>
            </a:r>
            <a:r>
              <a:rPr lang="en-US" altLang="ja-JP" b="1" dirty="0" smtClean="0">
                <a:latin typeface="Meiryo UI" panose="020B0604030504040204" pitchFamily="50" charset="-128"/>
                <a:cs typeface="AdvPTimes"/>
              </a:rPr>
              <a:t>0.90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8885696" y="1896904"/>
            <a:ext cx="2935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*</a:t>
            </a:r>
            <a:r>
              <a:rPr lang="en-US" altLang="ja-JP" dirty="0" smtClean="0"/>
              <a:t>)A </a:t>
            </a:r>
            <a:r>
              <a:rPr lang="ja-JP" altLang="en-US" dirty="0" smtClean="0"/>
              <a:t>measure </a:t>
            </a:r>
            <a:r>
              <a:rPr lang="ja-JP" altLang="en-US" dirty="0"/>
              <a:t>of internal consistency, that is, how closely related a set of items are as a group. </a:t>
            </a:r>
          </a:p>
        </p:txBody>
      </p:sp>
      <p:sp>
        <p:nvSpPr>
          <p:cNvPr id="48" name="左中かっこ 47"/>
          <p:cNvSpPr/>
          <p:nvPr/>
        </p:nvSpPr>
        <p:spPr>
          <a:xfrm rot="10800000">
            <a:off x="8369993" y="2778203"/>
            <a:ext cx="221880" cy="3047998"/>
          </a:xfrm>
          <a:prstGeom prst="leftBrace">
            <a:avLst>
              <a:gd name="adj1" fmla="val 578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3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4079720" y="3356990"/>
            <a:ext cx="4219425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4. </a:t>
            </a:r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Data analyses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8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73211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4-1.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Data analyses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0" y="764630"/>
            <a:ext cx="1207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Three </a:t>
            </a:r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viewpoints from </a:t>
            </a:r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“regression analysis”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7" name="図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44861" y="1912850"/>
            <a:ext cx="1138572" cy="733317"/>
          </a:xfrm>
          <a:prstGeom prst="rect">
            <a:avLst/>
          </a:prstGeom>
        </p:spPr>
      </p:pic>
      <p:sp>
        <p:nvSpPr>
          <p:cNvPr id="98" name="正方形/長方形 97"/>
          <p:cNvSpPr/>
          <p:nvPr/>
        </p:nvSpPr>
        <p:spPr>
          <a:xfrm>
            <a:off x="5091491" y="2116635"/>
            <a:ext cx="244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Emotional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4978430" y="2754211"/>
            <a:ext cx="3130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Instrumental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6298735" y="4019481"/>
            <a:ext cx="1525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Weekly</a:t>
            </a:r>
          </a:p>
          <a:p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 </a:t>
            </a:r>
            <a:r>
              <a:rPr lang="en-US" altLang="ja-JP" sz="2400" b="1" dirty="0">
                <a:latin typeface="Meiryo UI" panose="020B0604030504040204" pitchFamily="50" charset="-128"/>
                <a:cs typeface="AdvPTimes"/>
              </a:rPr>
              <a:t>mood</a:t>
            </a:r>
            <a:endParaRPr lang="ja-JP" altLang="en-US" sz="2400" b="1" dirty="0"/>
          </a:p>
        </p:txBody>
      </p:sp>
      <p:sp>
        <p:nvSpPr>
          <p:cNvPr id="119" name="正方形/長方形 118"/>
          <p:cNvSpPr/>
          <p:nvPr/>
        </p:nvSpPr>
        <p:spPr>
          <a:xfrm>
            <a:off x="5673630" y="5126310"/>
            <a:ext cx="2222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cs typeface="AdvPTimes"/>
              </a:rPr>
              <a:t>A</a:t>
            </a:r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ffective </a:t>
            </a:r>
            <a:r>
              <a:rPr lang="en-US" altLang="ja-JP" sz="2400" b="1" dirty="0" err="1">
                <a:latin typeface="Meiryo UI" panose="020B0604030504040204" pitchFamily="50" charset="-128"/>
                <a:cs typeface="AdvPTimes"/>
              </a:rPr>
              <a:t>SWB</a:t>
            </a:r>
            <a:endParaRPr lang="ja-JP" altLang="en-US" sz="2400" b="1" dirty="0"/>
          </a:p>
        </p:txBody>
      </p:sp>
      <p:pic>
        <p:nvPicPr>
          <p:cNvPr id="120" name="図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165" y="4092478"/>
            <a:ext cx="1830200" cy="671073"/>
          </a:xfrm>
          <a:prstGeom prst="rect">
            <a:avLst/>
          </a:prstGeom>
        </p:spPr>
      </p:pic>
      <p:grpSp>
        <p:nvGrpSpPr>
          <p:cNvPr id="175" name="グループ化 174"/>
          <p:cNvGrpSpPr/>
          <p:nvPr/>
        </p:nvGrpSpPr>
        <p:grpSpPr>
          <a:xfrm>
            <a:off x="4777817" y="5116475"/>
            <a:ext cx="885423" cy="823372"/>
            <a:chOff x="4922537" y="5254339"/>
            <a:chExt cx="649920" cy="604373"/>
          </a:xfrm>
        </p:grpSpPr>
        <p:pic>
          <p:nvPicPr>
            <p:cNvPr id="122" name="図 1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2537" y="5525868"/>
              <a:ext cx="325428" cy="329396"/>
            </a:xfrm>
            <a:prstGeom prst="rect">
              <a:avLst/>
            </a:prstGeom>
          </p:spPr>
        </p:pic>
        <p:pic>
          <p:nvPicPr>
            <p:cNvPr id="123" name="図 1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035" y="5254339"/>
              <a:ext cx="586422" cy="604373"/>
            </a:xfrm>
            <a:prstGeom prst="rect">
              <a:avLst/>
            </a:prstGeom>
          </p:spPr>
        </p:pic>
        <p:pic>
          <p:nvPicPr>
            <p:cNvPr id="125" name="図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364" y="5541241"/>
              <a:ext cx="278189" cy="278188"/>
            </a:xfrm>
            <a:prstGeom prst="rect">
              <a:avLst/>
            </a:prstGeom>
          </p:spPr>
        </p:pic>
      </p:grpSp>
      <p:pic>
        <p:nvPicPr>
          <p:cNvPr id="127" name="図 1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442" y="1916790"/>
            <a:ext cx="406287" cy="411242"/>
          </a:xfrm>
          <a:prstGeom prst="rect">
            <a:avLst/>
          </a:prstGeom>
        </p:spPr>
      </p:pic>
      <p:sp>
        <p:nvSpPr>
          <p:cNvPr id="128" name="正方形/長方形 127"/>
          <p:cNvSpPr/>
          <p:nvPr/>
        </p:nvSpPr>
        <p:spPr>
          <a:xfrm>
            <a:off x="-168870" y="3082723"/>
            <a:ext cx="3544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Satisfaction with daily travel</a:t>
            </a:r>
          </a:p>
          <a:p>
            <a:pPr algn="ctr"/>
            <a:r>
              <a:rPr lang="en-US" altLang="ja-JP" sz="2400" b="1" dirty="0" err="1" smtClean="0">
                <a:solidFill>
                  <a:srgbClr val="0000FF"/>
                </a:solidFill>
                <a:latin typeface="Meiryo UI" panose="020B0604030504040204" pitchFamily="50" charset="-128"/>
              </a:rPr>
              <a:t>STS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129" name="図 1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55" y="2009783"/>
            <a:ext cx="1111203" cy="1146084"/>
          </a:xfrm>
          <a:prstGeom prst="rect">
            <a:avLst/>
          </a:prstGeom>
        </p:spPr>
      </p:pic>
      <p:cxnSp>
        <p:nvCxnSpPr>
          <p:cNvPr id="130" name="直線矢印コネクタ 129"/>
          <p:cNvCxnSpPr>
            <a:stCxn id="131" idx="3"/>
            <a:endCxn id="132" idx="1"/>
          </p:cNvCxnSpPr>
          <p:nvPr/>
        </p:nvCxnSpPr>
        <p:spPr>
          <a:xfrm flipV="1">
            <a:off x="3023010" y="2620188"/>
            <a:ext cx="1000385" cy="37754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角丸四角形 130"/>
          <p:cNvSpPr/>
          <p:nvPr/>
        </p:nvSpPr>
        <p:spPr>
          <a:xfrm>
            <a:off x="71004" y="1712408"/>
            <a:ext cx="2952006" cy="2570644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角丸四角形 131"/>
          <p:cNvSpPr/>
          <p:nvPr/>
        </p:nvSpPr>
        <p:spPr>
          <a:xfrm>
            <a:off x="4023395" y="1700760"/>
            <a:ext cx="3870364" cy="1838855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角丸四角形 132"/>
          <p:cNvSpPr/>
          <p:nvPr/>
        </p:nvSpPr>
        <p:spPr>
          <a:xfrm>
            <a:off x="4023395" y="3814000"/>
            <a:ext cx="3870364" cy="2326894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" name="直線矢印コネクタ 133"/>
          <p:cNvCxnSpPr>
            <a:stCxn id="131" idx="3"/>
            <a:endCxn id="133" idx="1"/>
          </p:cNvCxnSpPr>
          <p:nvPr/>
        </p:nvCxnSpPr>
        <p:spPr>
          <a:xfrm>
            <a:off x="3023010" y="2997730"/>
            <a:ext cx="1000385" cy="1979717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角丸四角形 134"/>
          <p:cNvSpPr/>
          <p:nvPr/>
        </p:nvSpPr>
        <p:spPr>
          <a:xfrm>
            <a:off x="4354530" y="5049074"/>
            <a:ext cx="3872428" cy="929181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6" name="図 1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694" y="4489919"/>
            <a:ext cx="386496" cy="411242"/>
          </a:xfrm>
          <a:prstGeom prst="rect">
            <a:avLst/>
          </a:prstGeom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301" y="4605379"/>
            <a:ext cx="840350" cy="1000458"/>
          </a:xfrm>
          <a:prstGeom prst="rect">
            <a:avLst/>
          </a:prstGeom>
        </p:spPr>
      </p:pic>
      <p:sp>
        <p:nvSpPr>
          <p:cNvPr id="142" name="正方形/長方形 141"/>
          <p:cNvSpPr/>
          <p:nvPr/>
        </p:nvSpPr>
        <p:spPr>
          <a:xfrm>
            <a:off x="8988766" y="5445280"/>
            <a:ext cx="3007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Satisfaction with Performance</a:t>
            </a:r>
          </a:p>
          <a:p>
            <a:pPr algn="ctr"/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</a:rPr>
              <a:t>SAS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44" name="直線矢印コネクタ 143"/>
          <p:cNvCxnSpPr>
            <a:stCxn id="146" idx="1"/>
            <a:endCxn id="135" idx="3"/>
          </p:cNvCxnSpPr>
          <p:nvPr/>
        </p:nvCxnSpPr>
        <p:spPr>
          <a:xfrm flipH="1">
            <a:off x="8226958" y="5495063"/>
            <a:ext cx="832325" cy="1860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図 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44861" y="2623673"/>
            <a:ext cx="1138572" cy="733317"/>
          </a:xfrm>
          <a:prstGeom prst="rect">
            <a:avLst/>
          </a:prstGeom>
        </p:spPr>
      </p:pic>
      <p:sp>
        <p:nvSpPr>
          <p:cNvPr id="146" name="角丸四角形 145"/>
          <p:cNvSpPr/>
          <p:nvPr/>
        </p:nvSpPr>
        <p:spPr>
          <a:xfrm>
            <a:off x="9059283" y="4379986"/>
            <a:ext cx="2866751" cy="2230154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8" name="図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04" y="1833086"/>
            <a:ext cx="382332" cy="382332"/>
          </a:xfrm>
          <a:prstGeom prst="rect">
            <a:avLst/>
          </a:prstGeom>
        </p:spPr>
      </p:pic>
      <p:pic>
        <p:nvPicPr>
          <p:cNvPr id="149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40" y="2640564"/>
            <a:ext cx="268308" cy="34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07" y="2652806"/>
            <a:ext cx="304326" cy="34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" name="図 1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2122" y="2877712"/>
            <a:ext cx="302225" cy="243519"/>
          </a:xfrm>
          <a:prstGeom prst="rect">
            <a:avLst/>
          </a:prstGeom>
        </p:spPr>
      </p:pic>
      <p:sp>
        <p:nvSpPr>
          <p:cNvPr id="168" name="正方形/長方形 167"/>
          <p:cNvSpPr/>
          <p:nvPr/>
        </p:nvSpPr>
        <p:spPr>
          <a:xfrm>
            <a:off x="2821199" y="2016893"/>
            <a:ext cx="1457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cs typeface="AdvPTimes"/>
              </a:rPr>
              <a:t>One</a:t>
            </a:r>
            <a:endParaRPr lang="ja-JP" altLang="en-US" sz="2800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2618783" y="4267863"/>
            <a:ext cx="1457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cs typeface="AdvPTimes"/>
              </a:rPr>
              <a:t>Two</a:t>
            </a:r>
            <a:endParaRPr lang="ja-JP" altLang="en-US" sz="28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7724824" y="4539708"/>
            <a:ext cx="1457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cs typeface="AdvPTimes"/>
              </a:rPr>
              <a:t>Three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92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4583790" y="3284980"/>
            <a:ext cx="2594813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5. Results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7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712876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5-1. Data trend(1)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09951"/>
              </p:ext>
            </p:extLst>
          </p:nvPr>
        </p:nvGraphicFramePr>
        <p:xfrm>
          <a:off x="119169" y="1044160"/>
          <a:ext cx="1195366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1">
                  <a:extLst>
                    <a:ext uri="{9D8B030D-6E8A-4147-A177-3AD203B41FA5}">
                      <a16:colId xmlns:a16="http://schemas.microsoft.com/office/drawing/2014/main" val="3730893138"/>
                    </a:ext>
                  </a:extLst>
                </a:gridCol>
                <a:gridCol w="32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40">
                  <a:extLst>
                    <a:ext uri="{9D8B030D-6E8A-4147-A177-3AD203B41FA5}">
                      <a16:colId xmlns:a16="http://schemas.microsoft.com/office/drawing/2014/main" val="2211780912"/>
                    </a:ext>
                  </a:extLst>
                </a:gridCol>
                <a:gridCol w="720100">
                  <a:extLst>
                    <a:ext uri="{9D8B030D-6E8A-4147-A177-3AD203B41FA5}">
                      <a16:colId xmlns:a16="http://schemas.microsoft.com/office/drawing/2014/main" val="1541142711"/>
                    </a:ext>
                  </a:extLst>
                </a:gridCol>
                <a:gridCol w="720100">
                  <a:extLst>
                    <a:ext uri="{9D8B030D-6E8A-4147-A177-3AD203B41FA5}">
                      <a16:colId xmlns:a16="http://schemas.microsoft.com/office/drawing/2014/main" val="1572562407"/>
                    </a:ext>
                  </a:extLst>
                </a:gridCol>
                <a:gridCol w="792110">
                  <a:extLst>
                    <a:ext uri="{9D8B030D-6E8A-4147-A177-3AD203B41FA5}">
                      <a16:colId xmlns:a16="http://schemas.microsoft.com/office/drawing/2014/main" val="4216475244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476282246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3040474503"/>
                    </a:ext>
                  </a:extLst>
                </a:gridCol>
                <a:gridCol w="849093">
                  <a:extLst>
                    <a:ext uri="{9D8B030D-6E8A-4147-A177-3AD203B41FA5}">
                      <a16:colId xmlns:a16="http://schemas.microsoft.com/office/drawing/2014/main" val="2630209086"/>
                    </a:ext>
                  </a:extLst>
                </a:gridCol>
                <a:gridCol w="727614">
                  <a:extLst>
                    <a:ext uri="{9D8B030D-6E8A-4147-A177-3AD203B41FA5}">
                      <a16:colId xmlns:a16="http://schemas.microsoft.com/office/drawing/2014/main" val="931780060"/>
                    </a:ext>
                  </a:extLst>
                </a:gridCol>
                <a:gridCol w="727614">
                  <a:extLst>
                    <a:ext uri="{9D8B030D-6E8A-4147-A177-3AD203B41FA5}">
                      <a16:colId xmlns:a16="http://schemas.microsoft.com/office/drawing/2014/main" val="3568009736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Item</a:t>
                      </a:r>
                      <a:r>
                        <a:rPr kumimoji="1" lang="en-US" altLang="ja-JP" sz="20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20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Size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mean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SD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d</a:t>
                      </a:r>
                      <a:r>
                        <a:rPr lang="en-US" altLang="ja-JP" sz="2000" baseline="30000" dirty="0" smtClean="0">
                          <a:latin typeface="Meiryo UI" pitchFamily="50" charset="-128"/>
                          <a:ea typeface="Meiryo UI" pitchFamily="50" charset="-128"/>
                        </a:rPr>
                        <a:t>s</a:t>
                      </a:r>
                      <a:endParaRPr lang="ja-JP" altLang="en-US" sz="2000" baseline="30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1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2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3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4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5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6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72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</a:t>
                      </a:r>
                      <a:endParaRPr kumimoji="1" lang="ja-JP" altLang="en-US" sz="172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Cognitive</a:t>
                      </a:r>
                      <a:r>
                        <a:rPr kumimoji="1" lang="en-US" altLang="ja-JP" sz="2000" b="1" kern="1200" baseline="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2000" b="1" kern="1200" baseline="0" dirty="0" err="1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SWB</a:t>
                      </a:r>
                      <a:endParaRPr kumimoji="1" lang="ja-JP" altLang="en-US" sz="200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1320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4.0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1.3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0.09</a:t>
                      </a: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2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endParaRPr kumimoji="1" lang="ja-JP" altLang="en-US" sz="172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baseline="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Affective </a:t>
                      </a:r>
                      <a:r>
                        <a:rPr kumimoji="1" lang="en-US" altLang="ja-JP" sz="2000" b="1" kern="1200" dirty="0" err="1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SWB</a:t>
                      </a:r>
                      <a:endParaRPr kumimoji="1" lang="en-US" altLang="ja-JP" sz="200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1313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1.3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1.2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0.16</a:t>
                      </a: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0.64</a:t>
                      </a:r>
                      <a:endParaRPr lang="ja-JP" altLang="en-US" sz="172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2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3</a:t>
                      </a:r>
                      <a:endParaRPr kumimoji="1" lang="ja-JP" altLang="en-US" sz="172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Weekly mood</a:t>
                      </a:r>
                      <a:endParaRPr kumimoji="1" lang="ja-JP" altLang="en-US" sz="200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1320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1.0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1.3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0.13</a:t>
                      </a: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0.56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0.68</a:t>
                      </a:r>
                      <a:endParaRPr lang="ja-JP" altLang="en-US" sz="172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4034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2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4</a:t>
                      </a:r>
                      <a:endParaRPr kumimoji="1" lang="ja-JP" altLang="en-US" sz="172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SAS</a:t>
                      </a:r>
                      <a:endParaRPr kumimoji="1" lang="ja-JP" altLang="en-US" sz="200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1298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1.3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0.9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0.06</a:t>
                      </a: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0.37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0.48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0.55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3890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2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5</a:t>
                      </a:r>
                      <a:endParaRPr kumimoji="1" lang="ja-JP" altLang="en-US" sz="172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err="1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STS</a:t>
                      </a:r>
                      <a:endParaRPr kumimoji="1" lang="ja-JP" altLang="en-US" sz="200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1317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3.7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1.3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0.06</a:t>
                      </a: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0.24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0.20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0.22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0.26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1486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2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6</a:t>
                      </a:r>
                      <a:endParaRPr kumimoji="1" lang="ja-JP" altLang="en-US" sz="172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Car in</a:t>
                      </a:r>
                      <a:r>
                        <a:rPr kumimoji="1" lang="en-US" altLang="ja-JP" sz="2000" b="1" kern="1200" baseline="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household</a:t>
                      </a:r>
                      <a:endParaRPr kumimoji="1" lang="ja-JP" altLang="en-US" sz="200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1313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1.5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0.8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0.24</a:t>
                      </a: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0.15</a:t>
                      </a:r>
                      <a:endParaRPr lang="ja-JP" altLang="en-US" sz="20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0.08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0.08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0.02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0.01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5799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72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7</a:t>
                      </a:r>
                      <a:endParaRPr kumimoji="1" lang="ja-JP" altLang="en-US" sz="172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Weekly car use (%)</a:t>
                      </a:r>
                      <a:endParaRPr kumimoji="1" lang="ja-JP" altLang="en-US" sz="200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1290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76.8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33.4</a:t>
                      </a:r>
                      <a:endParaRPr lang="ja-JP" altLang="en-US" sz="1720" b="1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0.32</a:t>
                      </a:r>
                      <a:endParaRPr lang="ja-JP" altLang="en-US" sz="172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0.06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-0.02</a:t>
                      </a:r>
                      <a:endParaRPr lang="ja-JP" altLang="en-US" sz="1720" b="1" dirty="0" smtClean="0">
                        <a:solidFill>
                          <a:srgbClr val="FF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0.03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-0.06</a:t>
                      </a:r>
                      <a:endParaRPr lang="ja-JP" altLang="en-US" sz="1720" b="1" dirty="0" smtClean="0">
                        <a:solidFill>
                          <a:srgbClr val="FF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0.08</a:t>
                      </a:r>
                      <a:endParaRPr lang="ja-JP" altLang="en-US" sz="172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72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0.47</a:t>
                      </a:r>
                      <a:endParaRPr lang="ja-JP" altLang="en-US" sz="172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293033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3791680" y="757827"/>
            <a:ext cx="82811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</a:t>
            </a:r>
            <a:r>
              <a:rPr lang="ja-JP" altLang="en-US" sz="1400" b="1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indicates that the distribution deviates significantly from the normal distribution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975608" y="3214808"/>
            <a:ext cx="432789" cy="446967"/>
            <a:chOff x="1047955" y="1916790"/>
            <a:chExt cx="1199774" cy="123907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1442" y="1916790"/>
              <a:ext cx="406287" cy="411242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55" y="2009783"/>
              <a:ext cx="1111203" cy="1146084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1415350" y="2723942"/>
            <a:ext cx="432789" cy="490866"/>
            <a:chOff x="10093301" y="4489919"/>
            <a:chExt cx="983889" cy="111591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0694" y="4489919"/>
              <a:ext cx="386496" cy="411242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3301" y="4605379"/>
              <a:ext cx="840350" cy="1000458"/>
            </a:xfrm>
            <a:prstGeom prst="rect">
              <a:avLst/>
            </a:prstGeom>
          </p:spPr>
        </p:pic>
      </p:grpSp>
      <p:sp>
        <p:nvSpPr>
          <p:cNvPr id="12" name="楕円 11"/>
          <p:cNvSpPr/>
          <p:nvPr/>
        </p:nvSpPr>
        <p:spPr>
          <a:xfrm>
            <a:off x="7263864" y="1856160"/>
            <a:ext cx="729796" cy="392748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8102584" y="2314832"/>
            <a:ext cx="729796" cy="392748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7273560" y="3703020"/>
            <a:ext cx="729796" cy="392748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8112280" y="4161692"/>
            <a:ext cx="729796" cy="392748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9827820" y="4160480"/>
            <a:ext cx="729796" cy="392748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11343034" y="4147780"/>
            <a:ext cx="729796" cy="392748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9827820" y="3703020"/>
            <a:ext cx="1515214" cy="392748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520" y="2386985"/>
            <a:ext cx="840705" cy="30825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213415" y="3727016"/>
            <a:ext cx="482949" cy="31105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275698" y="4592528"/>
            <a:ext cx="11640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Trip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satisfaction [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STS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] and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cognitive SWB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range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from 0 to 6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with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higher values indicating higher STS and cognitive SWB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Activity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Satisfaction [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SAS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Cognitive </a:t>
            </a:r>
            <a:r>
              <a:rPr lang="ja-JP" altLang="en-US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, and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Global Affective SWB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range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from -3 to 3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, with higher values indicating higher STS and cognitive SWB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■Positive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affect ranges from -3 to 3, with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negative values indicating negative affect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and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positive values indicating positive affect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1887865" y="2756858"/>
            <a:ext cx="447253" cy="441177"/>
            <a:chOff x="3049445" y="3789050"/>
            <a:chExt cx="958265" cy="945247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445" y="3935435"/>
              <a:ext cx="795094" cy="798862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1423" y="3789050"/>
              <a:ext cx="406287" cy="411242"/>
            </a:xfrm>
            <a:prstGeom prst="rect">
              <a:avLst/>
            </a:prstGeom>
          </p:spPr>
        </p:pic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51" y="1475653"/>
            <a:ext cx="459304" cy="340959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2793251" y="1853047"/>
            <a:ext cx="482848" cy="422604"/>
            <a:chOff x="7163259" y="3543657"/>
            <a:chExt cx="1104742" cy="966905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259" y="3543657"/>
              <a:ext cx="1104742" cy="966905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971" y="3986159"/>
              <a:ext cx="524071" cy="445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546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712876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5-2. Data trend(2)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559370" y="1814368"/>
            <a:ext cx="8574779" cy="5043632"/>
            <a:chOff x="1127310" y="1252154"/>
            <a:chExt cx="9577330" cy="5633326"/>
          </a:xfrm>
        </p:grpSpPr>
        <p:pic>
          <p:nvPicPr>
            <p:cNvPr id="22" name="図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27310" y="1252154"/>
              <a:ext cx="9577330" cy="5633326"/>
            </a:xfrm>
            <a:prstGeom prst="rect">
              <a:avLst/>
            </a:prstGeom>
          </p:spPr>
        </p:pic>
        <p:sp>
          <p:nvSpPr>
            <p:cNvPr id="23" name="楕円 22"/>
            <p:cNvSpPr/>
            <p:nvPr/>
          </p:nvSpPr>
          <p:spPr>
            <a:xfrm>
              <a:off x="9933594" y="2404314"/>
              <a:ext cx="729796" cy="392748"/>
            </a:xfrm>
            <a:prstGeom prst="ellips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/>
            <p:cNvSpPr/>
            <p:nvPr/>
          </p:nvSpPr>
          <p:spPr>
            <a:xfrm>
              <a:off x="9933594" y="3340444"/>
              <a:ext cx="729796" cy="392748"/>
            </a:xfrm>
            <a:prstGeom prst="ellips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/>
            <p:nvPr/>
          </p:nvSpPr>
          <p:spPr>
            <a:xfrm>
              <a:off x="9933594" y="3676069"/>
              <a:ext cx="729796" cy="392748"/>
            </a:xfrm>
            <a:prstGeom prst="ellips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/>
            <p:cNvSpPr/>
            <p:nvPr/>
          </p:nvSpPr>
          <p:spPr>
            <a:xfrm>
              <a:off x="7032130" y="2404314"/>
              <a:ext cx="729796" cy="392748"/>
            </a:xfrm>
            <a:prstGeom prst="ellipse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矢印コネクタ 26"/>
            <p:cNvCxnSpPr>
              <a:stCxn id="23" idx="2"/>
              <a:endCxn id="26" idx="6"/>
            </p:cNvCxnSpPr>
            <p:nvPr/>
          </p:nvCxnSpPr>
          <p:spPr>
            <a:xfrm flipH="1">
              <a:off x="7761926" y="2600688"/>
              <a:ext cx="2171668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正方形/長方形 28"/>
          <p:cNvSpPr/>
          <p:nvPr/>
        </p:nvSpPr>
        <p:spPr>
          <a:xfrm>
            <a:off x="0" y="764630"/>
            <a:ext cx="12072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err="1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OLS</a:t>
            </a:r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multiple regression analysis with travel satisfaction (</a:t>
            </a:r>
            <a:r>
              <a:rPr lang="en-US" altLang="ja-JP" sz="3200" b="1" dirty="0" err="1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STS</a:t>
            </a:r>
            <a:r>
              <a:rPr lang="en-US" altLang="ja-JP" sz="32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as the dependent variable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30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712876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5-3. Data trend(3)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60974"/>
              </p:ext>
            </p:extLst>
          </p:nvPr>
        </p:nvGraphicFramePr>
        <p:xfrm>
          <a:off x="263190" y="1052670"/>
          <a:ext cx="1159361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700">
                  <a:extLst>
                    <a:ext uri="{9D8B030D-6E8A-4147-A177-3AD203B41FA5}">
                      <a16:colId xmlns:a16="http://schemas.microsoft.com/office/drawing/2014/main" val="3269302444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Meiryo UI" pitchFamily="50" charset="-128"/>
                          <a:ea typeface="Meiryo UI" pitchFamily="50" charset="-128"/>
                        </a:rPr>
                        <a:t>Summaries</a:t>
                      </a:r>
                      <a:r>
                        <a:rPr lang="en-US" altLang="ja-JP" sz="2400" baseline="0" dirty="0" smtClean="0"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endParaRPr lang="ja-JP" altLang="en-US" sz="24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Pictures with</a:t>
                      </a:r>
                      <a:r>
                        <a:rPr lang="en-US" altLang="ja-JP" sz="2000" baseline="0" dirty="0" smtClean="0">
                          <a:latin typeface="Meiryo UI" pitchFamily="50" charset="-128"/>
                          <a:ea typeface="Meiryo UI" pitchFamily="50" charset="-128"/>
                        </a:rPr>
                        <a:t> Icons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</a:t>
                      </a:r>
                      <a:endParaRPr kumimoji="1" lang="ja-JP" altLang="en-US" sz="180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Regression coefficients for </a:t>
                      </a:r>
                      <a:r>
                        <a:rPr lang="en-US" altLang="ja-JP" sz="1800" b="0" dirty="0" err="1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STS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are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slightly different for weekly mood, affective 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, and cognitive 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However,</a:t>
                      </a:r>
                      <a:r>
                        <a:rPr lang="en-US" altLang="ja-JP" sz="1800" b="0" baseline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all three analyses show significant regression coefficients with positive signs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729993"/>
                  </a:ext>
                </a:extLst>
              </a:tr>
              <a:tr h="1320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Regression coefficients for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sex, cohabitation, education, and employment tend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to increase from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weekly mood through emotional 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to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cognitive 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1179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3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Regression coefficients for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household car ownership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and car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ownership per week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are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not significant.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403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4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Results for the two age variables yielded a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U-shaped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relationship with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both affective and cognitive 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SWB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389015"/>
                  </a:ext>
                </a:extLst>
              </a:tr>
              <a:tr h="2284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5</a:t>
                      </a:r>
                      <a:endParaRPr kumimoji="1" lang="ja-JP" altLang="en-US" sz="1800" b="0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 age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differences were obtained for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weekly mood</a:t>
                      </a:r>
                      <a:endParaRPr lang="ja-JP" altLang="en-US" sz="18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1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148641"/>
                  </a:ext>
                </a:extLst>
              </a:tr>
            </a:tbl>
          </a:graphicData>
        </a:graphic>
      </p:graphicFrame>
      <p:grpSp>
        <p:nvGrpSpPr>
          <p:cNvPr id="53" name="グループ化 52"/>
          <p:cNvGrpSpPr/>
          <p:nvPr/>
        </p:nvGrpSpPr>
        <p:grpSpPr>
          <a:xfrm>
            <a:off x="7029515" y="1715368"/>
            <a:ext cx="1618150" cy="889907"/>
            <a:chOff x="2736356" y="2380390"/>
            <a:chExt cx="892559" cy="490866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2736356" y="2380390"/>
              <a:ext cx="432789" cy="490866"/>
              <a:chOff x="10093301" y="4489919"/>
              <a:chExt cx="983889" cy="1115918"/>
            </a:xfrm>
          </p:grpSpPr>
          <p:pic>
            <p:nvPicPr>
              <p:cNvPr id="58" name="図 5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0694" y="4489919"/>
                <a:ext cx="386496" cy="411242"/>
              </a:xfrm>
              <a:prstGeom prst="rect">
                <a:avLst/>
              </a:prstGeom>
            </p:spPr>
          </p:pic>
          <p:pic>
            <p:nvPicPr>
              <p:cNvPr id="59" name="図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3301" y="4605379"/>
                <a:ext cx="840350" cy="1000458"/>
              </a:xfrm>
              <a:prstGeom prst="rect">
                <a:avLst/>
              </a:prstGeom>
            </p:spPr>
          </p:pic>
        </p:grpSp>
        <p:grpSp>
          <p:nvGrpSpPr>
            <p:cNvPr id="55" name="グループ化 54"/>
            <p:cNvGrpSpPr/>
            <p:nvPr/>
          </p:nvGrpSpPr>
          <p:grpSpPr>
            <a:xfrm>
              <a:off x="3181662" y="2388686"/>
              <a:ext cx="447253" cy="441177"/>
              <a:chOff x="3049445" y="3789050"/>
              <a:chExt cx="958265" cy="945247"/>
            </a:xfrm>
          </p:grpSpPr>
          <p:pic>
            <p:nvPicPr>
              <p:cNvPr id="56" name="図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9445" y="3935435"/>
                <a:ext cx="795094" cy="798862"/>
              </a:xfrm>
              <a:prstGeom prst="rect">
                <a:avLst/>
              </a:prstGeom>
            </p:spPr>
          </p:pic>
          <p:pic>
            <p:nvPicPr>
              <p:cNvPr id="57" name="図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1423" y="3789050"/>
                <a:ext cx="406287" cy="411242"/>
              </a:xfrm>
              <a:prstGeom prst="rect">
                <a:avLst/>
              </a:prstGeom>
            </p:spPr>
          </p:pic>
        </p:grpSp>
      </p:grpSp>
      <p:grpSp>
        <p:nvGrpSpPr>
          <p:cNvPr id="3" name="グループ化 2"/>
          <p:cNvGrpSpPr/>
          <p:nvPr/>
        </p:nvGrpSpPr>
        <p:grpSpPr>
          <a:xfrm>
            <a:off x="9002794" y="2371671"/>
            <a:ext cx="2809603" cy="561472"/>
            <a:chOff x="9254337" y="1715368"/>
            <a:chExt cx="2598444" cy="519274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54337" y="1772770"/>
              <a:ext cx="1189120" cy="436010"/>
            </a:xfrm>
            <a:prstGeom prst="rect">
              <a:avLst/>
            </a:prstGeom>
          </p:spPr>
        </p:pic>
        <p:grpSp>
          <p:nvGrpSpPr>
            <p:cNvPr id="62" name="グループ化 61"/>
            <p:cNvGrpSpPr/>
            <p:nvPr/>
          </p:nvGrpSpPr>
          <p:grpSpPr>
            <a:xfrm>
              <a:off x="11296700" y="1715368"/>
              <a:ext cx="556081" cy="486699"/>
              <a:chOff x="8569932" y="3509916"/>
              <a:chExt cx="1286384" cy="1125883"/>
            </a:xfrm>
          </p:grpSpPr>
          <p:pic>
            <p:nvPicPr>
              <p:cNvPr id="63" name="図 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932" y="3509916"/>
                <a:ext cx="1286384" cy="1125883"/>
              </a:xfrm>
              <a:prstGeom prst="rect">
                <a:avLst/>
              </a:prstGeom>
            </p:spPr>
          </p:pic>
          <p:pic>
            <p:nvPicPr>
              <p:cNvPr id="64" name="図 6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7074" y="4025174"/>
                <a:ext cx="610239" cy="518236"/>
              </a:xfrm>
              <a:prstGeom prst="rect">
                <a:avLst/>
              </a:prstGeom>
            </p:spPr>
          </p:pic>
        </p:grpSp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663" y="1741645"/>
              <a:ext cx="664114" cy="492997"/>
            </a:xfrm>
            <a:prstGeom prst="rect">
              <a:avLst/>
            </a:prstGeom>
          </p:spPr>
        </p:pic>
      </p:grpSp>
      <p:cxnSp>
        <p:nvCxnSpPr>
          <p:cNvPr id="66" name="直線矢印コネクタ 65"/>
          <p:cNvCxnSpPr/>
          <p:nvPr/>
        </p:nvCxnSpPr>
        <p:spPr>
          <a:xfrm>
            <a:off x="8575321" y="2310923"/>
            <a:ext cx="355129" cy="323873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グループ化 68"/>
          <p:cNvGrpSpPr/>
          <p:nvPr/>
        </p:nvGrpSpPr>
        <p:grpSpPr>
          <a:xfrm>
            <a:off x="11062021" y="3346028"/>
            <a:ext cx="601270" cy="526250"/>
            <a:chOff x="8569932" y="3509916"/>
            <a:chExt cx="1286384" cy="1125883"/>
          </a:xfrm>
        </p:grpSpPr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932" y="3509916"/>
              <a:ext cx="1286384" cy="1125883"/>
            </a:xfrm>
            <a:prstGeom prst="rect">
              <a:avLst/>
            </a:prstGeom>
          </p:spPr>
        </p:pic>
        <p:pic>
          <p:nvPicPr>
            <p:cNvPr id="72" name="図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074" y="4025174"/>
              <a:ext cx="610239" cy="518236"/>
            </a:xfrm>
            <a:prstGeom prst="rect">
              <a:avLst/>
            </a:prstGeom>
          </p:spPr>
        </p:pic>
      </p:grpSp>
      <p:pic>
        <p:nvPicPr>
          <p:cNvPr id="70" name="図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490" y="3408524"/>
            <a:ext cx="718082" cy="53306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762077" y="3213389"/>
            <a:ext cx="2559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sex, cohabitation, education, and employment tend </a:t>
            </a:r>
          </a:p>
        </p:txBody>
      </p:sp>
      <p:cxnSp>
        <p:nvCxnSpPr>
          <p:cNvPr id="73" name="直線矢印コネクタ 72"/>
          <p:cNvCxnSpPr/>
          <p:nvPr/>
        </p:nvCxnSpPr>
        <p:spPr>
          <a:xfrm flipH="1">
            <a:off x="9114847" y="3697755"/>
            <a:ext cx="475411" cy="0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10457446" y="3697755"/>
            <a:ext cx="475411" cy="0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グループ化 74"/>
          <p:cNvGrpSpPr/>
          <p:nvPr/>
        </p:nvGrpSpPr>
        <p:grpSpPr>
          <a:xfrm>
            <a:off x="10165724" y="4489559"/>
            <a:ext cx="1354951" cy="561472"/>
            <a:chOff x="10599663" y="1715368"/>
            <a:chExt cx="1253118" cy="519274"/>
          </a:xfrm>
        </p:grpSpPr>
        <p:grpSp>
          <p:nvGrpSpPr>
            <p:cNvPr id="77" name="グループ化 76"/>
            <p:cNvGrpSpPr/>
            <p:nvPr/>
          </p:nvGrpSpPr>
          <p:grpSpPr>
            <a:xfrm>
              <a:off x="11296700" y="1715368"/>
              <a:ext cx="556081" cy="486699"/>
              <a:chOff x="8569932" y="3509916"/>
              <a:chExt cx="1286384" cy="1125883"/>
            </a:xfrm>
          </p:grpSpPr>
          <p:pic>
            <p:nvPicPr>
              <p:cNvPr id="79" name="図 7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932" y="3509916"/>
                <a:ext cx="1286384" cy="1125883"/>
              </a:xfrm>
              <a:prstGeom prst="rect">
                <a:avLst/>
              </a:prstGeom>
            </p:spPr>
          </p:pic>
          <p:pic>
            <p:nvPicPr>
              <p:cNvPr id="80" name="図 7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7074" y="4025174"/>
                <a:ext cx="610239" cy="518236"/>
              </a:xfrm>
              <a:prstGeom prst="rect">
                <a:avLst/>
              </a:prstGeom>
            </p:spPr>
          </p:pic>
        </p:grpSp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663" y="1741645"/>
              <a:ext cx="664114" cy="492997"/>
            </a:xfrm>
            <a:prstGeom prst="rect">
              <a:avLst/>
            </a:prstGeom>
          </p:spPr>
        </p:pic>
      </p:grpSp>
      <p:pic>
        <p:nvPicPr>
          <p:cNvPr id="81" name="図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538033" y="4329359"/>
            <a:ext cx="1138572" cy="733317"/>
          </a:xfrm>
          <a:prstGeom prst="rect">
            <a:avLst/>
          </a:prstGeom>
        </p:spPr>
      </p:pic>
      <p:cxnSp>
        <p:nvCxnSpPr>
          <p:cNvPr id="82" name="直線矢印コネクタ 81"/>
          <p:cNvCxnSpPr/>
          <p:nvPr/>
        </p:nvCxnSpPr>
        <p:spPr>
          <a:xfrm flipV="1">
            <a:off x="8930450" y="4783276"/>
            <a:ext cx="1076713" cy="1225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/>
          <p:cNvSpPr/>
          <p:nvPr/>
        </p:nvSpPr>
        <p:spPr>
          <a:xfrm>
            <a:off x="9192730" y="4354494"/>
            <a:ext cx="486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lang="ja-JP" altLang="en-US" sz="36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6" name="グループ化 85"/>
          <p:cNvGrpSpPr/>
          <p:nvPr/>
        </p:nvGrpSpPr>
        <p:grpSpPr>
          <a:xfrm>
            <a:off x="10165724" y="5373270"/>
            <a:ext cx="1354951" cy="561472"/>
            <a:chOff x="10599663" y="1715368"/>
            <a:chExt cx="1253118" cy="519274"/>
          </a:xfrm>
        </p:grpSpPr>
        <p:grpSp>
          <p:nvGrpSpPr>
            <p:cNvPr id="87" name="グループ化 86"/>
            <p:cNvGrpSpPr/>
            <p:nvPr/>
          </p:nvGrpSpPr>
          <p:grpSpPr>
            <a:xfrm>
              <a:off x="11296700" y="1715368"/>
              <a:ext cx="556081" cy="486699"/>
              <a:chOff x="8569932" y="3509916"/>
              <a:chExt cx="1286384" cy="1125883"/>
            </a:xfrm>
          </p:grpSpPr>
          <p:pic>
            <p:nvPicPr>
              <p:cNvPr id="89" name="図 8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932" y="3509916"/>
                <a:ext cx="1286384" cy="1125883"/>
              </a:xfrm>
              <a:prstGeom prst="rect">
                <a:avLst/>
              </a:prstGeom>
            </p:spPr>
          </p:pic>
          <p:pic>
            <p:nvPicPr>
              <p:cNvPr id="90" name="図 8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7074" y="4025174"/>
                <a:ext cx="610239" cy="518236"/>
              </a:xfrm>
              <a:prstGeom prst="rect">
                <a:avLst/>
              </a:prstGeom>
            </p:spPr>
          </p:pic>
        </p:grpSp>
        <p:pic>
          <p:nvPicPr>
            <p:cNvPr id="88" name="図 8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663" y="1741645"/>
              <a:ext cx="664114" cy="492997"/>
            </a:xfrm>
            <a:prstGeom prst="rect">
              <a:avLst/>
            </a:prstGeom>
          </p:spPr>
        </p:pic>
      </p:grpSp>
      <p:cxnSp>
        <p:nvCxnSpPr>
          <p:cNvPr id="92" name="直線コネクタ 91"/>
          <p:cNvCxnSpPr/>
          <p:nvPr/>
        </p:nvCxnSpPr>
        <p:spPr>
          <a:xfrm>
            <a:off x="7550808" y="5229250"/>
            <a:ext cx="0" cy="724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H="1">
            <a:off x="7536200" y="5954162"/>
            <a:ext cx="11596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9037211" y="5697143"/>
            <a:ext cx="933149" cy="2308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図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930" y="6178192"/>
            <a:ext cx="1285752" cy="471442"/>
          </a:xfrm>
          <a:prstGeom prst="rect">
            <a:avLst/>
          </a:prstGeom>
        </p:spPr>
      </p:pic>
      <p:cxnSp>
        <p:nvCxnSpPr>
          <p:cNvPr id="102" name="直線矢印コネクタ 101"/>
          <p:cNvCxnSpPr/>
          <p:nvPr/>
        </p:nvCxnSpPr>
        <p:spPr>
          <a:xfrm flipV="1">
            <a:off x="8930450" y="6534878"/>
            <a:ext cx="1076713" cy="1225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正方形/長方形 102"/>
          <p:cNvSpPr/>
          <p:nvPr/>
        </p:nvSpPr>
        <p:spPr>
          <a:xfrm>
            <a:off x="9192730" y="6106096"/>
            <a:ext cx="486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lang="ja-JP" altLang="en-US" sz="36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フリーフォーム 103"/>
          <p:cNvSpPr/>
          <p:nvPr/>
        </p:nvSpPr>
        <p:spPr>
          <a:xfrm>
            <a:off x="7692134" y="5339360"/>
            <a:ext cx="797968" cy="490631"/>
          </a:xfrm>
          <a:custGeom>
            <a:avLst/>
            <a:gdLst>
              <a:gd name="connsiteX0" fmla="*/ 0 w 1016000"/>
              <a:gd name="connsiteY0" fmla="*/ 12700 h 708738"/>
              <a:gd name="connsiteX1" fmla="*/ 254000 w 1016000"/>
              <a:gd name="connsiteY1" fmla="*/ 609600 h 708738"/>
              <a:gd name="connsiteX2" fmla="*/ 711200 w 1016000"/>
              <a:gd name="connsiteY2" fmla="*/ 647700 h 708738"/>
              <a:gd name="connsiteX3" fmla="*/ 1016000 w 1016000"/>
              <a:gd name="connsiteY3" fmla="*/ 0 h 70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0" h="708738">
                <a:moveTo>
                  <a:pt x="0" y="12700"/>
                </a:moveTo>
                <a:cubicBezTo>
                  <a:pt x="67733" y="258233"/>
                  <a:pt x="135467" y="503767"/>
                  <a:pt x="254000" y="609600"/>
                </a:cubicBezTo>
                <a:cubicBezTo>
                  <a:pt x="372533" y="715433"/>
                  <a:pt x="584200" y="749300"/>
                  <a:pt x="711200" y="647700"/>
                </a:cubicBezTo>
                <a:cubicBezTo>
                  <a:pt x="838200" y="546100"/>
                  <a:pt x="927100" y="273050"/>
                  <a:pt x="1016000" y="0"/>
                </a:cubicBezTo>
              </a:path>
            </a:pathLst>
          </a:custGeom>
          <a:noFill/>
          <a:ln w="635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/>
          <p:cNvSpPr/>
          <p:nvPr/>
        </p:nvSpPr>
        <p:spPr>
          <a:xfrm>
            <a:off x="7842305" y="6198955"/>
            <a:ext cx="1052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Age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427605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0-1. Terminology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88657"/>
              </p:ext>
            </p:extLst>
          </p:nvPr>
        </p:nvGraphicFramePr>
        <p:xfrm>
          <a:off x="119170" y="980660"/>
          <a:ext cx="11953660" cy="302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550">
                  <a:extLst>
                    <a:ext uri="{9D8B030D-6E8A-4147-A177-3AD203B41FA5}">
                      <a16:colId xmlns:a16="http://schemas.microsoft.com/office/drawing/2014/main" val="53471679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Term </a:t>
                      </a:r>
                      <a:endParaRPr kumimoji="1" lang="en-US" altLang="ja-JP" sz="20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Outline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Meiryo UI" pitchFamily="50" charset="-128"/>
                          <a:ea typeface="Meiryo UI" pitchFamily="50" charset="-128"/>
                        </a:rPr>
                        <a:t>Others</a:t>
                      </a:r>
                      <a:endParaRPr lang="ja-JP" altLang="en-US" sz="20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Health</a:t>
                      </a:r>
                      <a:endParaRPr kumimoji="1" lang="ja-JP" altLang="en-US" sz="240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“Health is a state of complete physical, mental and social well-being and not merely the absence of disease or infirmity.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Definition </a:t>
                      </a:r>
                      <a:r>
                        <a:rPr lang="en-US" altLang="ja-JP" sz="1800" b="0" baseline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by WHO </a:t>
                      </a:r>
                      <a:endParaRPr lang="ja-JP" altLang="en-US" sz="180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Well-being</a:t>
                      </a:r>
                      <a:endParaRPr kumimoji="1" lang="ja-JP" altLang="en-US" sz="240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 state of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happiness and fulfillment in all aspects of life: physical, mental, and social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Using this</a:t>
                      </a:r>
                      <a:r>
                        <a:rPr lang="en-US" altLang="ja-JP" sz="1800" b="0" baseline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icon </a:t>
                      </a:r>
                      <a:r>
                        <a:rPr lang="ja-JP" altLang="en-US" sz="1800" b="0" baseline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→</a:t>
                      </a:r>
                      <a:r>
                        <a:rPr lang="en-US" altLang="ja-JP" sz="1800" b="0" baseline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endParaRPr lang="ja-JP" altLang="en-US" sz="1800" b="0" dirty="0" smtClean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854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Satisfaction</a:t>
                      </a:r>
                      <a:endParaRPr kumimoji="1" lang="ja-JP" altLang="en-US" sz="2400" b="1" kern="120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Fulfilment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of one's wishes, expectations, or needs, or the </a:t>
                      </a:r>
                      <a:r>
                        <a:rPr lang="en-US" altLang="ja-JP" sz="1800" b="1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pleasure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derived from this.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Using this icon →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</a:tbl>
          </a:graphicData>
        </a:graphic>
      </p:graphicFrame>
      <p:pic>
        <p:nvPicPr>
          <p:cNvPr id="37" name="図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90" y="2348850"/>
            <a:ext cx="782317" cy="68384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712" y="3217205"/>
            <a:ext cx="664566" cy="672672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" y="4581160"/>
            <a:ext cx="1290585" cy="112813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997060" y="4221110"/>
            <a:ext cx="59793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Positive emotions</a:t>
            </a:r>
            <a:endParaRPr lang="en-US" altLang="ja-JP" sz="2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Motivation 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immersion</a:t>
            </a:r>
            <a:endParaRPr lang="en-US" altLang="ja-JP" sz="2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Awareness 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self</a:t>
            </a:r>
            <a:endParaRPr lang="en-US" altLang="ja-JP" sz="2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Mindfulness</a:t>
            </a:r>
            <a:endParaRPr lang="en-US" altLang="ja-JP" sz="22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Psychological 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resistance/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resilience</a:t>
            </a:r>
            <a:endParaRPr lang="en-US" altLang="ja-JP" sz="2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Empathy</a:t>
            </a:r>
            <a:endParaRPr lang="en-US" altLang="ja-JP" sz="2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Compassion 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and altruistic behavior</a:t>
            </a:r>
          </a:p>
        </p:txBody>
      </p:sp>
      <p:sp>
        <p:nvSpPr>
          <p:cNvPr id="9" name="左中かっこ 8"/>
          <p:cNvSpPr/>
          <p:nvPr/>
        </p:nvSpPr>
        <p:spPr>
          <a:xfrm>
            <a:off x="2633926" y="4352120"/>
            <a:ext cx="363136" cy="2246769"/>
          </a:xfrm>
          <a:prstGeom prst="leftBrace">
            <a:avLst>
              <a:gd name="adj1" fmla="val 57887"/>
              <a:gd name="adj2" fmla="val 5000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712" y="4995148"/>
            <a:ext cx="942703" cy="954202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5303890" y="5452216"/>
            <a:ext cx="5040700" cy="0"/>
          </a:xfrm>
          <a:prstGeom prst="straightConnector1">
            <a:avLst/>
          </a:prstGeom>
          <a:ln w="508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27876" y="6421713"/>
            <a:ext cx="192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Well-being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9984540" y="6309400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Satisfaction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7614093" y="5018096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Similar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320" y="2348850"/>
            <a:ext cx="747097" cy="76996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704" y="2721050"/>
            <a:ext cx="354410" cy="35441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265735" y="5202177"/>
            <a:ext cx="1054838" cy="1087129"/>
            <a:chOff x="11378720" y="2501250"/>
            <a:chExt cx="747097" cy="769967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8720" y="2501250"/>
              <a:ext cx="747097" cy="769967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1104" y="2873450"/>
              <a:ext cx="354410" cy="354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4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6553461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5-4. Conclusion of Data Analyses 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0" y="764630"/>
            <a:ext cx="1207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Figure of Simple relationship </a:t>
            </a:r>
            <a:endParaRPr lang="ja-JP" altLang="en-US" sz="32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36" y="1737399"/>
            <a:ext cx="1072667" cy="796282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2001380" y="2491406"/>
            <a:ext cx="1273576" cy="537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SAS</a:t>
            </a:r>
            <a:endParaRPr lang="ja-JP" altLang="en-US" sz="2400" b="1" dirty="0"/>
          </a:p>
        </p:txBody>
      </p:sp>
      <p:grpSp>
        <p:nvGrpSpPr>
          <p:cNvPr id="58" name="グループ化 57"/>
          <p:cNvGrpSpPr/>
          <p:nvPr/>
        </p:nvGrpSpPr>
        <p:grpSpPr>
          <a:xfrm>
            <a:off x="5133294" y="1738410"/>
            <a:ext cx="774790" cy="800172"/>
            <a:chOff x="1047955" y="1916790"/>
            <a:chExt cx="1199774" cy="1239077"/>
          </a:xfrm>
        </p:grpSpPr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1442" y="1916790"/>
              <a:ext cx="406287" cy="411242"/>
            </a:xfrm>
            <a:prstGeom prst="rect">
              <a:avLst/>
            </a:prstGeom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955" y="2009783"/>
              <a:ext cx="1111203" cy="1146084"/>
            </a:xfrm>
            <a:prstGeom prst="rect">
              <a:avLst/>
            </a:prstGeom>
          </p:spPr>
        </p:pic>
      </p:grpSp>
      <p:sp>
        <p:nvSpPr>
          <p:cNvPr id="68" name="正方形/長方形 67"/>
          <p:cNvSpPr/>
          <p:nvPr/>
        </p:nvSpPr>
        <p:spPr>
          <a:xfrm>
            <a:off x="4938914" y="2560882"/>
            <a:ext cx="1273576" cy="537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err="1" smtClean="0">
                <a:latin typeface="Meiryo UI" panose="020B0604030504040204" pitchFamily="50" charset="-128"/>
                <a:cs typeface="AdvPTimes"/>
              </a:rPr>
              <a:t>STS</a:t>
            </a:r>
            <a:endParaRPr lang="ja-JP" altLang="en-US" sz="2400" b="1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851372" y="1702770"/>
            <a:ext cx="1600315" cy="880099"/>
            <a:chOff x="2736356" y="2380390"/>
            <a:chExt cx="892559" cy="490866"/>
          </a:xfrm>
        </p:grpSpPr>
        <p:grpSp>
          <p:nvGrpSpPr>
            <p:cNvPr id="65" name="グループ化 64"/>
            <p:cNvGrpSpPr/>
            <p:nvPr/>
          </p:nvGrpSpPr>
          <p:grpSpPr>
            <a:xfrm>
              <a:off x="2736356" y="2380390"/>
              <a:ext cx="432789" cy="490866"/>
              <a:chOff x="10093301" y="4489919"/>
              <a:chExt cx="983889" cy="1115918"/>
            </a:xfrm>
          </p:grpSpPr>
          <p:pic>
            <p:nvPicPr>
              <p:cNvPr id="66" name="図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0694" y="4489919"/>
                <a:ext cx="386496" cy="411242"/>
              </a:xfrm>
              <a:prstGeom prst="rect">
                <a:avLst/>
              </a:prstGeom>
            </p:spPr>
          </p:pic>
          <p:pic>
            <p:nvPicPr>
              <p:cNvPr id="67" name="図 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3301" y="4605379"/>
                <a:ext cx="840350" cy="1000458"/>
              </a:xfrm>
              <a:prstGeom prst="rect">
                <a:avLst/>
              </a:prstGeom>
            </p:spPr>
          </p:pic>
        </p:grpSp>
        <p:grpSp>
          <p:nvGrpSpPr>
            <p:cNvPr id="69" name="グループ化 68"/>
            <p:cNvGrpSpPr/>
            <p:nvPr/>
          </p:nvGrpSpPr>
          <p:grpSpPr>
            <a:xfrm>
              <a:off x="3181662" y="2388686"/>
              <a:ext cx="447253" cy="441177"/>
              <a:chOff x="3049445" y="3789050"/>
              <a:chExt cx="958265" cy="945247"/>
            </a:xfrm>
          </p:grpSpPr>
          <p:pic>
            <p:nvPicPr>
              <p:cNvPr id="70" name="図 6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9445" y="3935435"/>
                <a:ext cx="795094" cy="798862"/>
              </a:xfrm>
              <a:prstGeom prst="rect">
                <a:avLst/>
              </a:prstGeom>
            </p:spPr>
          </p:pic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1423" y="3789050"/>
                <a:ext cx="406287" cy="411242"/>
              </a:xfrm>
              <a:prstGeom prst="rect">
                <a:avLst/>
              </a:prstGeom>
            </p:spPr>
          </p:pic>
        </p:grpSp>
      </p:grpSp>
      <p:sp>
        <p:nvSpPr>
          <p:cNvPr id="8" name="フリーフォーム 7"/>
          <p:cNvSpPr/>
          <p:nvPr/>
        </p:nvSpPr>
        <p:spPr>
          <a:xfrm>
            <a:off x="5861263" y="2259955"/>
            <a:ext cx="379461" cy="561949"/>
          </a:xfrm>
          <a:custGeom>
            <a:avLst/>
            <a:gdLst>
              <a:gd name="connsiteX0" fmla="*/ 0 w 546100"/>
              <a:gd name="connsiteY0" fmla="*/ 0 h 482600"/>
              <a:gd name="connsiteX1" fmla="*/ 406400 w 546100"/>
              <a:gd name="connsiteY1" fmla="*/ 114300 h 482600"/>
              <a:gd name="connsiteX2" fmla="*/ 546100 w 54610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" h="482600">
                <a:moveTo>
                  <a:pt x="0" y="0"/>
                </a:moveTo>
                <a:cubicBezTo>
                  <a:pt x="157691" y="16933"/>
                  <a:pt x="315383" y="33867"/>
                  <a:pt x="406400" y="114300"/>
                </a:cubicBezTo>
                <a:cubicBezTo>
                  <a:pt x="497417" y="194733"/>
                  <a:pt x="521758" y="338666"/>
                  <a:pt x="546100" y="48260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21548" y="4396315"/>
            <a:ext cx="981605" cy="63222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703156" y="4981721"/>
            <a:ext cx="2338204" cy="9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Car in household</a:t>
            </a:r>
          </a:p>
        </p:txBody>
      </p:sp>
      <p:cxnSp>
        <p:nvCxnSpPr>
          <p:cNvPr id="77" name="直線矢印コネクタ 76"/>
          <p:cNvCxnSpPr>
            <a:stCxn id="70" idx="3"/>
            <a:endCxn id="75" idx="3"/>
          </p:cNvCxnSpPr>
          <p:nvPr/>
        </p:nvCxnSpPr>
        <p:spPr>
          <a:xfrm>
            <a:off x="3315141" y="2174398"/>
            <a:ext cx="3006407" cy="253802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/>
          <p:cNvSpPr/>
          <p:nvPr/>
        </p:nvSpPr>
        <p:spPr>
          <a:xfrm>
            <a:off x="7945132" y="2434321"/>
            <a:ext cx="2108625" cy="9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Cognitive 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3" name="グループ化 102"/>
          <p:cNvGrpSpPr/>
          <p:nvPr/>
        </p:nvGrpSpPr>
        <p:grpSpPr>
          <a:xfrm>
            <a:off x="8569932" y="3483513"/>
            <a:ext cx="1286384" cy="1125883"/>
            <a:chOff x="8569932" y="3509916"/>
            <a:chExt cx="1286384" cy="1125883"/>
          </a:xfrm>
        </p:grpSpPr>
        <p:pic>
          <p:nvPicPr>
            <p:cNvPr id="84" name="図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932" y="3509916"/>
              <a:ext cx="1286384" cy="1125883"/>
            </a:xfrm>
            <a:prstGeom prst="rect">
              <a:avLst/>
            </a:prstGeom>
          </p:spPr>
        </p:pic>
        <p:pic>
          <p:nvPicPr>
            <p:cNvPr id="85" name="図 8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074" y="4025174"/>
              <a:ext cx="610239" cy="518236"/>
            </a:xfrm>
            <a:prstGeom prst="rect">
              <a:avLst/>
            </a:prstGeom>
          </p:spPr>
        </p:pic>
      </p:grpSp>
      <p:sp>
        <p:nvSpPr>
          <p:cNvPr id="86" name="正方形/長方形 85"/>
          <p:cNvSpPr/>
          <p:nvPr/>
        </p:nvSpPr>
        <p:spPr>
          <a:xfrm>
            <a:off x="8229977" y="4609396"/>
            <a:ext cx="1991480" cy="9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Affective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3688635" y="1781728"/>
            <a:ext cx="1275838" cy="537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Input</a:t>
            </a:r>
            <a:endParaRPr lang="ja-JP" altLang="en-US" sz="2400" b="1" dirty="0"/>
          </a:p>
        </p:txBody>
      </p:sp>
      <p:sp>
        <p:nvSpPr>
          <p:cNvPr id="88" name="正方形/長方形 87"/>
          <p:cNvSpPr/>
          <p:nvPr/>
        </p:nvSpPr>
        <p:spPr>
          <a:xfrm rot="2531794">
            <a:off x="3604954" y="3257588"/>
            <a:ext cx="1533274" cy="537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cs typeface="AdvPTimes"/>
              </a:rPr>
              <a:t>Affect?</a:t>
            </a:r>
            <a:endParaRPr lang="ja-JP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9" name="直線矢印コネクタ 88"/>
          <p:cNvCxnSpPr/>
          <p:nvPr/>
        </p:nvCxnSpPr>
        <p:spPr>
          <a:xfrm flipV="1">
            <a:off x="6242319" y="2097311"/>
            <a:ext cx="2040179" cy="4298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>
            <a:endCxn id="84" idx="1"/>
          </p:cNvCxnSpPr>
          <p:nvPr/>
        </p:nvCxnSpPr>
        <p:spPr>
          <a:xfrm>
            <a:off x="6250913" y="2298625"/>
            <a:ext cx="2319019" cy="1747830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フリーフォーム 92"/>
          <p:cNvSpPr/>
          <p:nvPr/>
        </p:nvSpPr>
        <p:spPr>
          <a:xfrm>
            <a:off x="3431584" y="2093012"/>
            <a:ext cx="1626695" cy="408017"/>
          </a:xfrm>
          <a:custGeom>
            <a:avLst/>
            <a:gdLst>
              <a:gd name="connsiteX0" fmla="*/ 0 w 1397000"/>
              <a:gd name="connsiteY0" fmla="*/ 0 h 350404"/>
              <a:gd name="connsiteX1" fmla="*/ 876300 w 1397000"/>
              <a:gd name="connsiteY1" fmla="*/ 342900 h 350404"/>
              <a:gd name="connsiteX2" fmla="*/ 1397000 w 1397000"/>
              <a:gd name="connsiteY2" fmla="*/ 203200 h 35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0" h="350404">
                <a:moveTo>
                  <a:pt x="0" y="0"/>
                </a:moveTo>
                <a:cubicBezTo>
                  <a:pt x="321733" y="154516"/>
                  <a:pt x="643467" y="309033"/>
                  <a:pt x="876300" y="342900"/>
                </a:cubicBezTo>
                <a:cubicBezTo>
                  <a:pt x="1109133" y="376767"/>
                  <a:pt x="1253066" y="289983"/>
                  <a:pt x="1397000" y="20320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6620914" y="1556740"/>
            <a:ext cx="1324218" cy="537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Affect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95" name="正方形/長方形 94"/>
          <p:cNvSpPr/>
          <p:nvPr/>
        </p:nvSpPr>
        <p:spPr>
          <a:xfrm rot="2532207">
            <a:off x="6857416" y="2709785"/>
            <a:ext cx="1324218" cy="537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Affect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97" name="直線矢印コネクタ 96"/>
          <p:cNvCxnSpPr>
            <a:endCxn id="75" idx="0"/>
          </p:cNvCxnSpPr>
          <p:nvPr/>
        </p:nvCxnSpPr>
        <p:spPr>
          <a:xfrm>
            <a:off x="5861263" y="3036875"/>
            <a:ext cx="951087" cy="1359440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正方形/長方形 100"/>
          <p:cNvSpPr/>
          <p:nvPr/>
        </p:nvSpPr>
        <p:spPr>
          <a:xfrm rot="3238873">
            <a:off x="5925588" y="3317083"/>
            <a:ext cx="1324218" cy="537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Affect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4332996" y="3212970"/>
            <a:ext cx="3400290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6. Discussion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6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フリーフォーム 56"/>
          <p:cNvSpPr/>
          <p:nvPr/>
        </p:nvSpPr>
        <p:spPr>
          <a:xfrm>
            <a:off x="4053182" y="3062837"/>
            <a:ext cx="3671672" cy="631789"/>
          </a:xfrm>
          <a:custGeom>
            <a:avLst/>
            <a:gdLst>
              <a:gd name="connsiteX0" fmla="*/ 0 w 3507971"/>
              <a:gd name="connsiteY0" fmla="*/ 16625 h 731535"/>
              <a:gd name="connsiteX1" fmla="*/ 2161309 w 3507971"/>
              <a:gd name="connsiteY1" fmla="*/ 731520 h 731535"/>
              <a:gd name="connsiteX2" fmla="*/ 3507971 w 3507971"/>
              <a:gd name="connsiteY2" fmla="*/ 0 h 731535"/>
              <a:gd name="connsiteX0" fmla="*/ 0 w 3507971"/>
              <a:gd name="connsiteY0" fmla="*/ 16625 h 631789"/>
              <a:gd name="connsiteX1" fmla="*/ 1812174 w 3507971"/>
              <a:gd name="connsiteY1" fmla="*/ 631767 h 631789"/>
              <a:gd name="connsiteX2" fmla="*/ 3507971 w 3507971"/>
              <a:gd name="connsiteY2" fmla="*/ 0 h 63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971" h="631789">
                <a:moveTo>
                  <a:pt x="0" y="16625"/>
                </a:moveTo>
                <a:cubicBezTo>
                  <a:pt x="788323" y="375458"/>
                  <a:pt x="1227512" y="634538"/>
                  <a:pt x="1812174" y="631767"/>
                </a:cubicBezTo>
                <a:cubicBezTo>
                  <a:pt x="2396836" y="628996"/>
                  <a:pt x="3126971" y="364374"/>
                  <a:pt x="35079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58" name="直線矢印コネクタ 57"/>
          <p:cNvCxnSpPr>
            <a:stCxn id="19" idx="6"/>
            <a:endCxn id="55" idx="2"/>
          </p:cNvCxnSpPr>
          <p:nvPr/>
        </p:nvCxnSpPr>
        <p:spPr>
          <a:xfrm flipV="1">
            <a:off x="4295750" y="2811518"/>
            <a:ext cx="3149321" cy="9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5282006" y="2417246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Direct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336170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6-1. Conclusions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07210" y="1004501"/>
            <a:ext cx="1108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The impact of satisfaction with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daily mobility (STS)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on emotional and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cognitive SWB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is both direct and mediated by satisfaction with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activity performance (SAS)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07210" y="4326243"/>
            <a:ext cx="11089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Car use plays only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minor role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in satisfaction with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daily mobility and its impact on </a:t>
            </a:r>
            <a:r>
              <a:rPr lang="en-US" altLang="ja-JP" sz="2400" b="1" dirty="0" err="1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487" y="3200107"/>
            <a:ext cx="478416" cy="41124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956" y="2238986"/>
            <a:ext cx="478416" cy="411242"/>
          </a:xfrm>
          <a:prstGeom prst="rect">
            <a:avLst/>
          </a:prstGeom>
        </p:spPr>
      </p:pic>
      <p:sp>
        <p:nvSpPr>
          <p:cNvPr id="19" name="楕円 18"/>
          <p:cNvSpPr/>
          <p:nvPr/>
        </p:nvSpPr>
        <p:spPr>
          <a:xfrm>
            <a:off x="3359620" y="2528006"/>
            <a:ext cx="936130" cy="568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2" name="正方形/長方形 21"/>
          <p:cNvSpPr/>
          <p:nvPr/>
        </p:nvSpPr>
        <p:spPr>
          <a:xfrm>
            <a:off x="3222303" y="2584189"/>
            <a:ext cx="121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err="1" smtClean="0">
                <a:latin typeface="Meiryo UI" panose="020B0604030504040204" pitchFamily="50" charset="-128"/>
                <a:cs typeface="AdvPTimes"/>
              </a:rPr>
              <a:t>STS</a:t>
            </a:r>
            <a:endParaRPr lang="ja-JP" altLang="en-US" sz="2400" b="1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01" y="2331979"/>
            <a:ext cx="1308476" cy="114608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79" y="2389701"/>
            <a:ext cx="1104742" cy="96690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40" y="3252556"/>
            <a:ext cx="1040210" cy="100045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327" y="2221151"/>
            <a:ext cx="921203" cy="683844"/>
          </a:xfrm>
          <a:prstGeom prst="rect">
            <a:avLst/>
          </a:prstGeom>
        </p:spPr>
      </p:pic>
      <p:sp>
        <p:nvSpPr>
          <p:cNvPr id="53" name="楕円 52"/>
          <p:cNvSpPr/>
          <p:nvPr/>
        </p:nvSpPr>
        <p:spPr>
          <a:xfrm>
            <a:off x="5853291" y="3606231"/>
            <a:ext cx="936130" cy="568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4" name="正方形/長方形 53"/>
          <p:cNvSpPr/>
          <p:nvPr/>
        </p:nvSpPr>
        <p:spPr>
          <a:xfrm>
            <a:off x="5715974" y="3662414"/>
            <a:ext cx="121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SAS</a:t>
            </a:r>
            <a:endParaRPr lang="ja-JP" altLang="en-US" sz="2400" b="1" dirty="0"/>
          </a:p>
        </p:txBody>
      </p:sp>
      <p:sp>
        <p:nvSpPr>
          <p:cNvPr id="55" name="楕円 54"/>
          <p:cNvSpPr/>
          <p:nvPr/>
        </p:nvSpPr>
        <p:spPr>
          <a:xfrm>
            <a:off x="7445071" y="2527051"/>
            <a:ext cx="936130" cy="568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6" name="正方形/長方形 55"/>
          <p:cNvSpPr/>
          <p:nvPr/>
        </p:nvSpPr>
        <p:spPr>
          <a:xfrm>
            <a:off x="7307754" y="2583234"/>
            <a:ext cx="121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err="1" smtClean="0">
                <a:latin typeface="Meiryo UI" panose="020B0604030504040204" pitchFamily="50" charset="-128"/>
                <a:cs typeface="AdvPTimes"/>
              </a:rPr>
              <a:t>SWB</a:t>
            </a:r>
            <a:endParaRPr lang="ja-JP" altLang="en-US" sz="2400" b="1" dirty="0"/>
          </a:p>
        </p:txBody>
      </p:sp>
      <p:sp>
        <p:nvSpPr>
          <p:cNvPr id="61" name="正方形/長方形 60"/>
          <p:cNvSpPr/>
          <p:nvPr/>
        </p:nvSpPr>
        <p:spPr>
          <a:xfrm>
            <a:off x="6048330" y="3116474"/>
            <a:ext cx="14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Indirect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009578" y="5537346"/>
            <a:ext cx="1340704" cy="733317"/>
          </a:xfrm>
          <a:prstGeom prst="rect">
            <a:avLst/>
          </a:prstGeom>
        </p:spPr>
      </p:pic>
      <p:sp>
        <p:nvSpPr>
          <p:cNvPr id="63" name="正方形/長方形 62"/>
          <p:cNvSpPr/>
          <p:nvPr/>
        </p:nvSpPr>
        <p:spPr>
          <a:xfrm>
            <a:off x="1379006" y="6279795"/>
            <a:ext cx="2502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Weekly use </a:t>
            </a:r>
            <a:endParaRPr lang="ja-JP" altLang="en-US" sz="2400" b="1" dirty="0"/>
          </a:p>
        </p:txBody>
      </p:sp>
      <p:cxnSp>
        <p:nvCxnSpPr>
          <p:cNvPr id="64" name="直線矢印コネクタ 63"/>
          <p:cNvCxnSpPr/>
          <p:nvPr/>
        </p:nvCxnSpPr>
        <p:spPr>
          <a:xfrm flipV="1">
            <a:off x="3607294" y="5926883"/>
            <a:ext cx="2395711" cy="176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4340880" y="5563591"/>
            <a:ext cx="77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kumimoji="1" lang="en-US" altLang="ja-JP" sz="44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60" y="5527594"/>
            <a:ext cx="936248" cy="798862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732" y="5381209"/>
            <a:ext cx="478416" cy="411242"/>
          </a:xfrm>
          <a:prstGeom prst="rect">
            <a:avLst/>
          </a:prstGeom>
        </p:spPr>
      </p:pic>
      <p:sp>
        <p:nvSpPr>
          <p:cNvPr id="69" name="正方形/長方形 68"/>
          <p:cNvSpPr/>
          <p:nvPr/>
        </p:nvSpPr>
        <p:spPr>
          <a:xfrm>
            <a:off x="6511551" y="6278527"/>
            <a:ext cx="110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806653" y="6278765"/>
            <a:ext cx="3552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Daily Satisfaction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3762527" y="5462376"/>
            <a:ext cx="248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Small</a:t>
            </a:r>
            <a:r>
              <a:rPr lang="en-US" altLang="ja-JP" sz="2400" b="1" dirty="0" smtClean="0">
                <a:latin typeface="Meiryo UI" panose="020B0604030504040204" pitchFamily="50" charset="-128"/>
                <a:cs typeface="AdvPTimes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effect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07" y="5421344"/>
            <a:ext cx="1104742" cy="966905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55" y="5252794"/>
            <a:ext cx="921203" cy="683844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19" y="5863846"/>
            <a:ext cx="524071" cy="445059"/>
          </a:xfrm>
          <a:prstGeom prst="rect">
            <a:avLst/>
          </a:prstGeom>
        </p:spPr>
      </p:pic>
      <p:grpSp>
        <p:nvGrpSpPr>
          <p:cNvPr id="77" name="グループ化 76"/>
          <p:cNvGrpSpPr/>
          <p:nvPr/>
        </p:nvGrpSpPr>
        <p:grpSpPr>
          <a:xfrm>
            <a:off x="9708695" y="5423899"/>
            <a:ext cx="974430" cy="854628"/>
            <a:chOff x="9719289" y="4766343"/>
            <a:chExt cx="1412771" cy="1239077"/>
          </a:xfrm>
        </p:grpSpPr>
        <p:pic>
          <p:nvPicPr>
            <p:cNvPr id="75" name="図 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3644" y="4766343"/>
              <a:ext cx="478416" cy="411242"/>
            </a:xfrm>
            <a:prstGeom prst="rect">
              <a:avLst/>
            </a:prstGeom>
          </p:spPr>
        </p:pic>
        <p:pic>
          <p:nvPicPr>
            <p:cNvPr id="76" name="図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289" y="4859336"/>
              <a:ext cx="1308476" cy="1146084"/>
            </a:xfrm>
            <a:prstGeom prst="rect">
              <a:avLst/>
            </a:prstGeom>
          </p:spPr>
        </p:pic>
      </p:grpSp>
      <p:sp>
        <p:nvSpPr>
          <p:cNvPr id="79" name="楕円 78"/>
          <p:cNvSpPr/>
          <p:nvPr/>
        </p:nvSpPr>
        <p:spPr>
          <a:xfrm>
            <a:off x="8008230" y="5059155"/>
            <a:ext cx="936130" cy="568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0" name="正方形/長方形 79"/>
          <p:cNvSpPr/>
          <p:nvPr/>
        </p:nvSpPr>
        <p:spPr>
          <a:xfrm>
            <a:off x="7870913" y="5115338"/>
            <a:ext cx="121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err="1" smtClean="0">
                <a:latin typeface="Meiryo UI" panose="020B0604030504040204" pitchFamily="50" charset="-128"/>
                <a:cs typeface="AdvPTimes"/>
              </a:rPr>
              <a:t>STS</a:t>
            </a:r>
            <a:endParaRPr lang="ja-JP" altLang="en-US" sz="2400" b="1" dirty="0"/>
          </a:p>
        </p:txBody>
      </p:sp>
      <p:sp>
        <p:nvSpPr>
          <p:cNvPr id="81" name="楕円 80"/>
          <p:cNvSpPr/>
          <p:nvPr/>
        </p:nvSpPr>
        <p:spPr>
          <a:xfrm>
            <a:off x="5644312" y="5047913"/>
            <a:ext cx="936130" cy="568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2" name="正方形/長方形 81"/>
          <p:cNvSpPr/>
          <p:nvPr/>
        </p:nvSpPr>
        <p:spPr>
          <a:xfrm>
            <a:off x="5506995" y="5104096"/>
            <a:ext cx="121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err="1" smtClean="0">
                <a:latin typeface="Meiryo UI" panose="020B0604030504040204" pitchFamily="50" charset="-128"/>
                <a:cs typeface="AdvPTimes"/>
              </a:rPr>
              <a:t>SWB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707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6245941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6-2. Reasons of the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c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onclusions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23240" y="1211250"/>
            <a:ext cx="1108954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Because the automobile is superior to other modes of transportation, they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adjust their schedule of activities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so that they have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less need for multi-purpose travel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, or they have chosen to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live in a location with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satisfactory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public transportation services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5087860" y="3212970"/>
            <a:ext cx="1512210" cy="504070"/>
          </a:xfrm>
          <a:prstGeom prst="downArrow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23240" y="4010358"/>
            <a:ext cx="1108954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Older respondents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and those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without children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are presumed to have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less complex mobility needs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than younger respondents and those with children, 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therefore are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more satisfied with their daily mobility</a:t>
            </a:r>
          </a:p>
        </p:txBody>
      </p:sp>
    </p:spTree>
    <p:extLst>
      <p:ext uri="{BB962C8B-B14F-4D97-AF65-F5344CB8AC3E}">
        <p14:creationId xmlns:p14="http://schemas.microsoft.com/office/powerpoint/2010/main" val="1336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4871830" y="3284980"/>
            <a:ext cx="2449710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7. Others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5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280211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7-1. About 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SWB</a:t>
            </a:r>
            <a:r>
              <a:rPr lang="ja-JP" altLang="en-US" sz="2800" b="1" dirty="0" err="1" smtClean="0"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STS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1230" y="1340710"/>
            <a:ext cx="11377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Subjective Well-Being(</a:t>
            </a:r>
            <a:r>
              <a:rPr lang="ja-JP" altLang="en-US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scale has been used and established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 numerous studies.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1230" y="2708900"/>
            <a:ext cx="11377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Travel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Satisfaction Scale (STS)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was designed as a general measure of satisfaction with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daily travel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that can be used for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any travel mode or combination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of travel modes, and was shown to be a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reliable measure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51230" y="4451700"/>
            <a:ext cx="11377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An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improved version of the STS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could be a useful tool for comparing different modes of transportation and other aspects of travel services and identifying factors that increase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satisfaction with daily travel and, ultimately, subjective well-being</a:t>
            </a:r>
          </a:p>
        </p:txBody>
      </p:sp>
    </p:spTree>
    <p:extLst>
      <p:ext uri="{BB962C8B-B14F-4D97-AF65-F5344CB8AC3E}">
        <p14:creationId xmlns:p14="http://schemas.microsoft.com/office/powerpoint/2010/main" val="4422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132845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0-2. Definitions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71930"/>
              </p:ext>
            </p:extLst>
          </p:nvPr>
        </p:nvGraphicFramePr>
        <p:xfrm>
          <a:off x="119170" y="980660"/>
          <a:ext cx="11953660" cy="562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330">
                  <a:extLst>
                    <a:ext uri="{9D8B030D-6E8A-4147-A177-3AD203B41FA5}">
                      <a16:colId xmlns:a16="http://schemas.microsoft.com/office/drawing/2014/main" val="173188929"/>
                    </a:ext>
                  </a:extLst>
                </a:gridCol>
                <a:gridCol w="569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6369">
                  <a:extLst>
                    <a:ext uri="{9D8B030D-6E8A-4147-A177-3AD203B41FA5}">
                      <a16:colId xmlns:a16="http://schemas.microsoft.com/office/drawing/2014/main" val="2874589409"/>
                    </a:ext>
                  </a:extLst>
                </a:gridCol>
              </a:tblGrid>
              <a:tr h="50407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Term </a:t>
                      </a:r>
                      <a:endParaRPr kumimoji="1" lang="en-US" altLang="ja-JP" sz="24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Meiryo UI" pitchFamily="50" charset="-128"/>
                          <a:ea typeface="Meiryo UI" pitchFamily="50" charset="-128"/>
                        </a:rPr>
                        <a:t>Contents</a:t>
                      </a:r>
                      <a:endParaRPr lang="ja-JP" altLang="en-US" sz="24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Meiryo UI" pitchFamily="50" charset="-128"/>
                          <a:ea typeface="Meiryo UI" pitchFamily="50" charset="-128"/>
                        </a:rPr>
                        <a:t>Ebata’s opinion</a:t>
                      </a:r>
                      <a:endParaRPr lang="ja-JP" altLang="en-US" sz="24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2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Subjective Well-Being</a:t>
                      </a:r>
                      <a:r>
                        <a:rPr kumimoji="1" lang="ja-JP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:</a:t>
                      </a:r>
                      <a:r>
                        <a:rPr kumimoji="1" lang="ja-JP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SWB</a:t>
                      </a:r>
                      <a:r>
                        <a:rPr kumimoji="1" lang="en-US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)</a:t>
                      </a:r>
                      <a:endParaRPr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baseline="0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 definition of "happiness" at all </a:t>
                      </a:r>
                      <a:r>
                        <a:rPr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Answer "How happy do you feel about yourself" → Clarification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Hence, the "survey" is the main focus.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 concept of "happiness that can be compared to others"</a:t>
                      </a:r>
                      <a:endParaRPr lang="ja-JP" altLang="en-US" sz="1800" b="1" dirty="0" smtClean="0">
                        <a:solidFill>
                          <a:srgbClr val="FF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Two</a:t>
                      </a:r>
                      <a:r>
                        <a:rPr lang="en-US" altLang="ja-JP" sz="2400" b="1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2400" b="1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SWBs</a:t>
                      </a:r>
                      <a:endParaRPr lang="ja-JP" altLang="en-US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(A)Cognitive </a:t>
                      </a:r>
                      <a:r>
                        <a:rPr kumimoji="1" lang="en-US" altLang="ja-JP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SWB</a:t>
                      </a:r>
                      <a:endParaRPr kumimoji="1" lang="en-US" altLang="ja-JP" sz="24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i="0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Based on an individual's (self-imposed) assessment of well-being</a:t>
                      </a:r>
                      <a:endParaRPr lang="en-US" altLang="ja-JP" sz="1800" b="1" dirty="0" smtClean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Also known as "life satisfaction“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Self-evaluations of other specific domains of life in general, such as work, consumption, health, relationships with family and friends, and leisure time (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domain-specific </a:t>
                      </a:r>
                      <a:r>
                        <a:rPr lang="en-US" altLang="ja-JP" sz="1800" b="1" dirty="0" err="1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SWB</a:t>
                      </a:r>
                      <a:r>
                        <a:rPr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Personal "happiness" based on the "rules of your own happiness"</a:t>
                      </a:r>
                      <a:endParaRPr lang="en-US" altLang="ja-JP" sz="18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633785"/>
                  </a:ext>
                </a:extLst>
              </a:tr>
              <a:tr h="8549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(B)Affective </a:t>
                      </a:r>
                      <a:r>
                        <a:rPr kumimoji="1" lang="en-US" altLang="ja-JP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SWB</a:t>
                      </a:r>
                      <a:endParaRPr kumimoji="1" lang="en-US" altLang="ja-JP" sz="24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Positive emotions</a:t>
                      </a:r>
                      <a:r>
                        <a:rPr lang="ja-JP" altLang="en-US" sz="18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</a:t>
                      </a:r>
                      <a:r>
                        <a:rPr lang="en-US" altLang="ja-JP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joy, fulfillment, enjoyment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Negative emotions </a:t>
                      </a:r>
                      <a:r>
                        <a:rPr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such as sadness, anger, disappointment</a:t>
                      </a:r>
                      <a:endParaRPr lang="en-US" altLang="ja-JP" sz="1800" b="1" dirty="0" smtClean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Response portion of the individual </a:t>
                      </a:r>
                      <a:r>
                        <a:rPr lang="en-US" altLang="ja-JP" sz="1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as determined from the above multidimensional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Happiness" based on feelings that arise spontaneously inside you, </a:t>
                      </a:r>
                      <a:r>
                        <a:rPr lang="en-US" altLang="ja-JP" sz="1800" b="1" dirty="0" smtClean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non-logically, without even rules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within you.</a:t>
                      </a: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</a:tbl>
          </a:graphicData>
        </a:graphic>
      </p:graphicFrame>
      <p:pic>
        <p:nvPicPr>
          <p:cNvPr id="57" name="図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99" y="3552277"/>
            <a:ext cx="1290585" cy="1128134"/>
          </a:xfrm>
          <a:prstGeom prst="rect">
            <a:avLst/>
          </a:prstGeom>
        </p:spPr>
      </p:pic>
      <p:grpSp>
        <p:nvGrpSpPr>
          <p:cNvPr id="58" name="グループ化 57"/>
          <p:cNvGrpSpPr/>
          <p:nvPr/>
        </p:nvGrpSpPr>
        <p:grpSpPr>
          <a:xfrm>
            <a:off x="2044172" y="5445280"/>
            <a:ext cx="1054838" cy="1087129"/>
            <a:chOff x="11378720" y="2501250"/>
            <a:chExt cx="747097" cy="769967"/>
          </a:xfrm>
        </p:grpSpPr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8720" y="2501250"/>
              <a:ext cx="747097" cy="769967"/>
            </a:xfrm>
            <a:prstGeom prst="rect">
              <a:avLst/>
            </a:prstGeom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1104" y="2873450"/>
              <a:ext cx="354410" cy="354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1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6626429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0-3. Icons using this presentation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00339"/>
              </p:ext>
            </p:extLst>
          </p:nvPr>
        </p:nvGraphicFramePr>
        <p:xfrm>
          <a:off x="1239182" y="1039970"/>
          <a:ext cx="4320600" cy="538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Term </a:t>
                      </a:r>
                      <a:endParaRPr kumimoji="1" lang="en-US" altLang="ja-JP" sz="24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Meiryo UI" pitchFamily="50" charset="-128"/>
                          <a:ea typeface="Meiryo UI" pitchFamily="50" charset="-128"/>
                        </a:rPr>
                        <a:t>Icon</a:t>
                      </a:r>
                      <a:endParaRPr lang="ja-JP" altLang="en-US" sz="24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4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>
                          <a:latin typeface="Meiryo UI" panose="020B0604030504040204" pitchFamily="50" charset="-128"/>
                          <a:cs typeface="AdvPTimes"/>
                        </a:rPr>
                        <a:t>Satisfaction with performance </a:t>
                      </a:r>
                      <a:endParaRPr lang="ja-JP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92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>
                          <a:latin typeface="Meiryo UI" panose="020B0604030504040204" pitchFamily="50" charset="-128"/>
                          <a:cs typeface="AdvPTimes"/>
                        </a:rPr>
                        <a:t>Satisfaction with daily travel</a:t>
                      </a:r>
                      <a:endParaRPr lang="ja-JP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85492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>
                          <a:latin typeface="Meiryo UI" panose="020B0604030504040204" pitchFamily="50" charset="-128"/>
                          <a:cs typeface="AdvPTimes"/>
                        </a:rPr>
                        <a:t>Satisfaction with daily </a:t>
                      </a:r>
                    </a:p>
                    <a:p>
                      <a:pPr algn="ctr"/>
                      <a:r>
                        <a:rPr lang="en-US" altLang="ja-JP" sz="2400" b="1" dirty="0" smtClean="0">
                          <a:latin typeface="Meiryo UI" panose="020B0604030504040204" pitchFamily="50" charset="-128"/>
                          <a:cs typeface="AdvPTimes"/>
                        </a:rPr>
                        <a:t>Life</a:t>
                      </a:r>
                      <a:endParaRPr lang="ja-JP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  <a:tr h="13663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Out-of-home </a:t>
                      </a:r>
                    </a:p>
                    <a:p>
                      <a:pPr algn="ctr"/>
                      <a:r>
                        <a:rPr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Activities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167936"/>
                  </a:ext>
                </a:extLst>
              </a:tr>
            </a:tbl>
          </a:graphicData>
        </a:graphic>
      </p:graphicFrame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958" y="1556740"/>
            <a:ext cx="406287" cy="41124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82" y="1658567"/>
            <a:ext cx="883382" cy="100045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82" y="2780910"/>
            <a:ext cx="931663" cy="96090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20" y="2850122"/>
            <a:ext cx="406287" cy="41124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57" y="4079455"/>
            <a:ext cx="795094" cy="79886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435" y="3933070"/>
            <a:ext cx="406287" cy="411242"/>
          </a:xfrm>
          <a:prstGeom prst="rect">
            <a:avLst/>
          </a:prstGeom>
        </p:spPr>
      </p:pic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53736"/>
              </p:ext>
            </p:extLst>
          </p:nvPr>
        </p:nvGraphicFramePr>
        <p:xfrm>
          <a:off x="6456050" y="1039970"/>
          <a:ext cx="4320600" cy="538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Term </a:t>
                      </a:r>
                      <a:endParaRPr kumimoji="1" lang="en-US" altLang="ja-JP" sz="24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Meiryo UI" pitchFamily="50" charset="-128"/>
                          <a:ea typeface="Meiryo UI" pitchFamily="50" charset="-128"/>
                        </a:rPr>
                        <a:t>Icon</a:t>
                      </a:r>
                      <a:endParaRPr lang="ja-JP" altLang="en-US" sz="2400" dirty="0" smtClean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98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>
                          <a:latin typeface="Meiryo UI" panose="020B0604030504040204" pitchFamily="50" charset="-128"/>
                          <a:cs typeface="AdvPTimes"/>
                        </a:rPr>
                        <a:t>Cognitive </a:t>
                      </a:r>
                      <a:r>
                        <a:rPr lang="en-US" altLang="ja-JP" sz="2400" b="1" dirty="0" err="1" smtClean="0">
                          <a:latin typeface="Meiryo UI" panose="020B0604030504040204" pitchFamily="50" charset="-128"/>
                          <a:cs typeface="AdvPTimes"/>
                        </a:rPr>
                        <a:t>SWB</a:t>
                      </a:r>
                      <a:endParaRPr lang="en-US" altLang="ja-JP" sz="2400" b="1" dirty="0" smtClean="0">
                        <a:latin typeface="Meiryo UI" panose="020B0604030504040204" pitchFamily="50" charset="-128"/>
                        <a:cs typeface="AdvP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17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>
                          <a:latin typeface="Meiryo UI" panose="020B0604030504040204" pitchFamily="50" charset="-128"/>
                          <a:cs typeface="AdvPTimes"/>
                        </a:rPr>
                        <a:t>Affective </a:t>
                      </a:r>
                      <a:r>
                        <a:rPr lang="en-US" altLang="ja-JP" sz="2400" b="1" dirty="0" err="1" smtClean="0">
                          <a:latin typeface="Meiryo UI" panose="020B0604030504040204" pitchFamily="50" charset="-128"/>
                          <a:cs typeface="AdvPTimes"/>
                        </a:rPr>
                        <a:t>SWB</a:t>
                      </a:r>
                      <a:endParaRPr lang="en-US" altLang="ja-JP" sz="2400" b="1" dirty="0" smtClean="0">
                        <a:latin typeface="Meiryo UI" panose="020B0604030504040204" pitchFamily="50" charset="-128"/>
                        <a:cs typeface="AdvP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115216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>
                          <a:latin typeface="Meiryo UI" panose="020B0604030504040204" pitchFamily="50" charset="-128"/>
                          <a:cs typeface="AdvPTimes"/>
                        </a:rPr>
                        <a:t>Joy, fulfillment, enjoyment</a:t>
                      </a:r>
                      <a:endParaRPr lang="ja-JP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  <a:tr h="136819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Sadness, anger, disappointment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dirty="0" smtClean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549742"/>
                  </a:ext>
                </a:extLst>
              </a:tr>
            </a:tbl>
          </a:graphicData>
        </a:graphic>
      </p:graphicFrame>
      <p:pic>
        <p:nvPicPr>
          <p:cNvPr id="23" name="図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302" y="1556740"/>
            <a:ext cx="1290585" cy="1128134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9422175" y="2780910"/>
            <a:ext cx="1054838" cy="1087129"/>
            <a:chOff x="11378720" y="2501250"/>
            <a:chExt cx="747097" cy="769967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8720" y="2501250"/>
              <a:ext cx="747097" cy="769967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1104" y="2873450"/>
              <a:ext cx="354410" cy="354410"/>
            </a:xfrm>
            <a:prstGeom prst="rect">
              <a:avLst/>
            </a:prstGeom>
          </p:spPr>
        </p:pic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70" y="5086534"/>
            <a:ext cx="1789261" cy="138101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94" y="4138691"/>
            <a:ext cx="674942" cy="68317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3954" y="5465893"/>
            <a:ext cx="674942" cy="67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74160" y="44530"/>
            <a:ext cx="6913624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                            (for Ebata’s only)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026" name="Picture 2" descr="https://wp.kobore.net/wp-content/uploads/2022/12/img_638b1e77258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93610" cy="670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455515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Ebata’s memorandum 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20" y="908650"/>
            <a:ext cx="9348442" cy="55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4151730" y="3356990"/>
            <a:ext cx="3347135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1. Overviews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8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828" y="4524402"/>
            <a:ext cx="520635" cy="526984"/>
          </a:xfrm>
          <a:prstGeom prst="rect">
            <a:avLst/>
          </a:prstGeom>
        </p:spPr>
      </p:pic>
      <p:sp>
        <p:nvSpPr>
          <p:cNvPr id="89" name="正方形/長方形 88"/>
          <p:cNvSpPr/>
          <p:nvPr/>
        </p:nvSpPr>
        <p:spPr>
          <a:xfrm>
            <a:off x="119170" y="980660"/>
            <a:ext cx="1224170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2800" b="1" dirty="0">
                <a:latin typeface="Meiryo UI"/>
                <a:ea typeface="Meiryo UI"/>
              </a:rPr>
              <a:t>Background</a:t>
            </a:r>
            <a:r>
              <a:rPr lang="en-US" altLang="ja-JP" sz="2400" b="1" dirty="0">
                <a:latin typeface="Meiryo UI"/>
                <a:ea typeface="Meiryo UI"/>
              </a:rPr>
              <a:t/>
            </a:r>
            <a:br>
              <a:rPr lang="en-US" altLang="ja-JP" sz="2400" b="1" dirty="0">
                <a:latin typeface="Meiryo UI"/>
                <a:ea typeface="Meiryo UI"/>
              </a:rPr>
            </a:br>
            <a:r>
              <a:rPr lang="en-US" altLang="ja-JP" sz="2400" b="1" dirty="0" smtClean="0">
                <a:latin typeface="Meiryo UI"/>
                <a:ea typeface="Meiryo UI"/>
              </a:rPr>
              <a:t>(1)Many previous studies show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/>
                <a:ea typeface="Meiryo UI"/>
              </a:rPr>
              <a:t/>
            </a:r>
            <a:br>
              <a:rPr lang="en-US" altLang="ja-JP" sz="2400" b="1" dirty="0" smtClean="0">
                <a:solidFill>
                  <a:srgbClr val="0000FF"/>
                </a:solidFill>
                <a:latin typeface="Meiryo UI"/>
                <a:ea typeface="Meiryo UI"/>
              </a:rPr>
            </a:br>
            <a:r>
              <a:rPr lang="en-US" altLang="ja-JP" sz="1200" b="1" dirty="0" smtClean="0">
                <a:latin typeface="Meiryo UI"/>
                <a:ea typeface="Meiryo UI"/>
              </a:rPr>
              <a:t> </a:t>
            </a:r>
            <a:endParaRPr lang="en-US" altLang="ja-JP" sz="1200" b="1" dirty="0">
              <a:latin typeface="Meiryo UI"/>
              <a:ea typeface="Meiryo UI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452227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1-1. Overview(1)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0" y="6237390"/>
            <a:ext cx="12192000" cy="554022"/>
          </a:xfrm>
          <a:prstGeom prst="roundRect">
            <a:avLst/>
          </a:prstGeom>
          <a:solidFill>
            <a:srgbClr val="3366FF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Power Word “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r>
              <a:rPr lang="en-US" altLang="ja-JP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(Subject Well-Being)” in this paper</a:t>
            </a:r>
            <a:endParaRPr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230657" y="2159935"/>
            <a:ext cx="1843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Out-of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home </a:t>
            </a:r>
          </a:p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Activities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304658" y="1499306"/>
            <a:ext cx="1576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Subject</a:t>
            </a: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Well-Being</a:t>
            </a:r>
            <a:b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52" y="3179570"/>
            <a:ext cx="1111203" cy="1146084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6096000" y="995318"/>
            <a:ext cx="2148459" cy="1979609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8379921" y="1504819"/>
            <a:ext cx="1107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affect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9" y="980660"/>
            <a:ext cx="1789261" cy="1381016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9606070" y="995318"/>
            <a:ext cx="2240745" cy="1979609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119170" y="3418202"/>
            <a:ext cx="12241700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2400" b="1" dirty="0" smtClean="0">
                <a:latin typeface="Meiryo UI"/>
                <a:ea typeface="Meiryo UI"/>
              </a:rPr>
              <a:t>2. </a:t>
            </a:r>
            <a:r>
              <a:rPr lang="en-US" altLang="ja-JP" sz="2800" b="1" dirty="0" smtClean="0">
                <a:latin typeface="Meiryo UI"/>
                <a:ea typeface="Meiryo UI"/>
              </a:rPr>
              <a:t>Purpose of this study </a:t>
            </a:r>
            <a:r>
              <a:rPr lang="en-US" altLang="ja-JP" sz="2400" b="1" dirty="0">
                <a:latin typeface="Meiryo UI"/>
                <a:ea typeface="Meiryo UI"/>
              </a:rPr>
              <a:t/>
            </a:r>
            <a:br>
              <a:rPr lang="en-US" altLang="ja-JP" sz="2400" b="1" dirty="0">
                <a:latin typeface="Meiryo UI"/>
                <a:ea typeface="Meiryo UI"/>
              </a:rPr>
            </a:br>
            <a:r>
              <a:rPr lang="en-US" altLang="ja-JP" sz="2400" b="1" dirty="0">
                <a:latin typeface="Meiryo UI"/>
                <a:ea typeface="Meiryo UI"/>
              </a:rPr>
              <a:t> </a:t>
            </a:r>
            <a:r>
              <a:rPr lang="en-US" altLang="ja-JP" sz="2400" b="1" dirty="0" smtClean="0">
                <a:latin typeface="Meiryo UI"/>
                <a:ea typeface="Meiryo UI"/>
              </a:rPr>
              <a:t>   (1) “</a:t>
            </a:r>
            <a:r>
              <a:rPr lang="en-US" altLang="ja-JP" sz="2400" b="1" dirty="0">
                <a:latin typeface="Meiryo UI"/>
                <a:ea typeface="Meiryo UI"/>
              </a:rPr>
              <a:t>D</a:t>
            </a:r>
            <a:r>
              <a:rPr lang="en-US" altLang="ja-JP" sz="2400" b="1" dirty="0" smtClean="0">
                <a:latin typeface="Meiryo UI"/>
                <a:ea typeface="Meiryo UI"/>
              </a:rPr>
              <a:t>aily travel” increases </a:t>
            </a:r>
            <a:r>
              <a:rPr lang="en-US" altLang="ja-JP" sz="2400" b="1" dirty="0" err="1" smtClean="0">
                <a:latin typeface="Meiryo UI"/>
                <a:ea typeface="Meiryo UI"/>
              </a:rPr>
              <a:t>SWB</a:t>
            </a:r>
            <a:r>
              <a:rPr lang="en-US" altLang="ja-JP" sz="2400" b="1" dirty="0" smtClean="0">
                <a:latin typeface="Meiryo UI"/>
                <a:ea typeface="Meiryo UI"/>
              </a:rPr>
              <a:t>?</a:t>
            </a:r>
            <a:br>
              <a:rPr lang="en-US" altLang="ja-JP" sz="2400" b="1" dirty="0" smtClean="0">
                <a:latin typeface="Meiryo UI"/>
                <a:ea typeface="Meiryo UI"/>
              </a:rPr>
            </a:br>
            <a:r>
              <a:rPr lang="en-US" altLang="ja-JP" sz="2400" b="1" dirty="0" smtClean="0">
                <a:latin typeface="Meiryo UI"/>
                <a:ea typeface="Meiryo UI"/>
              </a:rPr>
              <a:t/>
            </a:r>
            <a:br>
              <a:rPr lang="en-US" altLang="ja-JP" sz="2400" b="1" dirty="0" smtClean="0">
                <a:latin typeface="Meiryo UI"/>
                <a:ea typeface="Meiryo UI"/>
              </a:rPr>
            </a:br>
            <a:r>
              <a:rPr lang="en-US" altLang="ja-JP" sz="2400" b="1" dirty="0" smtClean="0">
                <a:latin typeface="Meiryo UI"/>
                <a:ea typeface="Meiryo UI"/>
              </a:rPr>
              <a:t>    (2</a:t>
            </a:r>
            <a:r>
              <a:rPr lang="en-US" altLang="ja-JP" sz="2400" b="1" dirty="0">
                <a:latin typeface="Meiryo UI"/>
                <a:ea typeface="Meiryo UI"/>
              </a:rPr>
              <a:t>) Which </a:t>
            </a:r>
            <a:r>
              <a:rPr lang="en-US" altLang="ja-JP" sz="2400" b="1" dirty="0" smtClean="0">
                <a:latin typeface="Meiryo UI"/>
                <a:ea typeface="Meiryo UI"/>
              </a:rPr>
              <a:t>car usage maximizes </a:t>
            </a:r>
            <a:r>
              <a:rPr lang="en-US" altLang="ja-JP" sz="2400" b="1" dirty="0" err="1" smtClean="0">
                <a:latin typeface="Meiryo UI"/>
                <a:ea typeface="Meiryo UI"/>
              </a:rPr>
              <a:t>SWB</a:t>
            </a:r>
            <a:r>
              <a:rPr lang="en-US" altLang="ja-JP" sz="2400" b="1" dirty="0">
                <a:latin typeface="Meiryo UI"/>
                <a:ea typeface="Meiryo UI"/>
              </a:rPr>
              <a:t>?</a:t>
            </a:r>
            <a:r>
              <a:rPr lang="en-US" altLang="ja-JP" sz="2400" b="1" dirty="0" smtClean="0">
                <a:latin typeface="Meiryo UI"/>
                <a:ea typeface="Meiryo UI"/>
              </a:rPr>
              <a:t> </a:t>
            </a:r>
            <a:br>
              <a:rPr lang="en-US" altLang="ja-JP" sz="2400" b="1" dirty="0" smtClean="0">
                <a:latin typeface="Meiryo UI"/>
                <a:ea typeface="Meiryo UI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Meiryo UI"/>
                <a:ea typeface="Meiryo UI"/>
              </a:rPr>
              <a:t/>
            </a:r>
            <a:br>
              <a:rPr lang="en-US" altLang="ja-JP" sz="2400" b="1" dirty="0" smtClean="0">
                <a:solidFill>
                  <a:srgbClr val="0000FF"/>
                </a:solidFill>
                <a:latin typeface="Meiryo UI"/>
                <a:ea typeface="Meiryo UI"/>
              </a:rPr>
            </a:br>
            <a:r>
              <a:rPr lang="en-US" altLang="ja-JP" sz="1200" b="1" dirty="0" smtClean="0">
                <a:latin typeface="Meiryo UI"/>
                <a:ea typeface="Meiryo UI"/>
              </a:rPr>
              <a:t> </a:t>
            </a:r>
            <a:endParaRPr lang="en-US" altLang="ja-JP" sz="1200" b="1" dirty="0">
              <a:latin typeface="Meiryo UI"/>
              <a:ea typeface="Meiryo UI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05" y="3195806"/>
            <a:ext cx="938185" cy="96690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288" y="3674295"/>
            <a:ext cx="445059" cy="445059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7829081" y="3335841"/>
            <a:ext cx="410594" cy="393969"/>
            <a:chOff x="7845706" y="3573020"/>
            <a:chExt cx="410594" cy="393969"/>
          </a:xfrm>
        </p:grpSpPr>
        <p:cxnSp>
          <p:nvCxnSpPr>
            <p:cNvPr id="35" name="直線コネクタ 34"/>
            <p:cNvCxnSpPr/>
            <p:nvPr/>
          </p:nvCxnSpPr>
          <p:spPr>
            <a:xfrm flipV="1">
              <a:off x="7845706" y="3712965"/>
              <a:ext cx="393969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 flipV="1">
              <a:off x="8059315" y="3770004"/>
              <a:ext cx="393969" cy="1"/>
            </a:xfrm>
            <a:prstGeom prst="line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/>
          <p:cNvGrpSpPr/>
          <p:nvPr/>
        </p:nvGrpSpPr>
        <p:grpSpPr>
          <a:xfrm>
            <a:off x="10555492" y="3445942"/>
            <a:ext cx="393969" cy="393969"/>
            <a:chOff x="7862331" y="3573020"/>
            <a:chExt cx="393969" cy="393969"/>
          </a:xfrm>
        </p:grpSpPr>
        <p:cxnSp>
          <p:nvCxnSpPr>
            <p:cNvPr id="41" name="直線コネクタ 40"/>
            <p:cNvCxnSpPr/>
            <p:nvPr/>
          </p:nvCxnSpPr>
          <p:spPr>
            <a:xfrm flipV="1">
              <a:off x="7862331" y="3950144"/>
              <a:ext cx="393969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 flipV="1">
              <a:off x="8059315" y="3770004"/>
              <a:ext cx="393969" cy="1"/>
            </a:xfrm>
            <a:prstGeom prst="line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右矢印 42"/>
          <p:cNvSpPr/>
          <p:nvPr/>
        </p:nvSpPr>
        <p:spPr>
          <a:xfrm>
            <a:off x="8793521" y="3522183"/>
            <a:ext cx="680460" cy="464386"/>
          </a:xfrm>
          <a:prstGeom prst="rightArrow">
            <a:avLst>
              <a:gd name="adj1" fmla="val 50000"/>
              <a:gd name="adj2" fmla="val 5324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8418091" y="3166937"/>
            <a:ext cx="1461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Increase? 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フリーフォーム 36"/>
          <p:cNvSpPr/>
          <p:nvPr/>
        </p:nvSpPr>
        <p:spPr>
          <a:xfrm>
            <a:off x="8250174" y="2070387"/>
            <a:ext cx="1363287" cy="520168"/>
          </a:xfrm>
          <a:custGeom>
            <a:avLst/>
            <a:gdLst>
              <a:gd name="connsiteX0" fmla="*/ 0 w 1363287"/>
              <a:gd name="connsiteY0" fmla="*/ 335879 h 520168"/>
              <a:gd name="connsiteX1" fmla="*/ 332509 w 1363287"/>
              <a:gd name="connsiteY1" fmla="*/ 3370 h 520168"/>
              <a:gd name="connsiteX2" fmla="*/ 714895 w 1363287"/>
              <a:gd name="connsiteY2" fmla="*/ 518759 h 520168"/>
              <a:gd name="connsiteX3" fmla="*/ 1113906 w 1363287"/>
              <a:gd name="connsiteY3" fmla="*/ 152999 h 520168"/>
              <a:gd name="connsiteX4" fmla="*/ 1363287 w 1363287"/>
              <a:gd name="connsiteY4" fmla="*/ 53247 h 5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87" h="520168">
                <a:moveTo>
                  <a:pt x="0" y="335879"/>
                </a:moveTo>
                <a:cubicBezTo>
                  <a:pt x="106680" y="154384"/>
                  <a:pt x="213360" y="-27110"/>
                  <a:pt x="332509" y="3370"/>
                </a:cubicBezTo>
                <a:cubicBezTo>
                  <a:pt x="451658" y="33850"/>
                  <a:pt x="584662" y="493821"/>
                  <a:pt x="714895" y="518759"/>
                </a:cubicBezTo>
                <a:cubicBezTo>
                  <a:pt x="845128" y="543697"/>
                  <a:pt x="1005841" y="230584"/>
                  <a:pt x="1113906" y="152999"/>
                </a:cubicBezTo>
                <a:cubicBezTo>
                  <a:pt x="1221971" y="75414"/>
                  <a:pt x="1292629" y="64330"/>
                  <a:pt x="1363287" y="53247"/>
                </a:cubicBezTo>
              </a:path>
            </a:pathLst>
          </a:custGeom>
          <a:noFill/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28837" y="4883973"/>
            <a:ext cx="1138572" cy="733317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7128568" y="4603228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Emotional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822495" y="5531854"/>
            <a:ext cx="1798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Instrumental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4828" y="5413160"/>
            <a:ext cx="581541" cy="581541"/>
          </a:xfrm>
          <a:prstGeom prst="rect">
            <a:avLst/>
          </a:prstGeom>
        </p:spPr>
      </p:pic>
      <p:grpSp>
        <p:nvGrpSpPr>
          <p:cNvPr id="49" name="グループ化 48"/>
          <p:cNvGrpSpPr/>
          <p:nvPr/>
        </p:nvGrpSpPr>
        <p:grpSpPr>
          <a:xfrm>
            <a:off x="9552480" y="4512014"/>
            <a:ext cx="707639" cy="649438"/>
            <a:chOff x="10064930" y="4334355"/>
            <a:chExt cx="1053556" cy="966905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4930" y="4334355"/>
              <a:ext cx="938185" cy="966905"/>
            </a:xfrm>
            <a:prstGeom prst="rect">
              <a:avLst/>
            </a:prstGeom>
          </p:spPr>
        </p:pic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7313" y="4812844"/>
              <a:ext cx="445059" cy="445059"/>
            </a:xfrm>
            <a:prstGeom prst="rect">
              <a:avLst/>
            </a:prstGeom>
          </p:spPr>
        </p:pic>
        <p:grpSp>
          <p:nvGrpSpPr>
            <p:cNvPr id="53" name="グループ化 52"/>
            <p:cNvGrpSpPr/>
            <p:nvPr/>
          </p:nvGrpSpPr>
          <p:grpSpPr>
            <a:xfrm>
              <a:off x="10724517" y="4584491"/>
              <a:ext cx="393969" cy="393969"/>
              <a:chOff x="7862331" y="3573020"/>
              <a:chExt cx="393969" cy="393969"/>
            </a:xfrm>
          </p:grpSpPr>
          <p:cxnSp>
            <p:nvCxnSpPr>
              <p:cNvPr id="54" name="直線コネクタ 53"/>
              <p:cNvCxnSpPr/>
              <p:nvPr/>
            </p:nvCxnSpPr>
            <p:spPr>
              <a:xfrm flipV="1">
                <a:off x="7862331" y="3950144"/>
                <a:ext cx="393969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rot="5400000" flipV="1">
                <a:off x="8059315" y="3770004"/>
                <a:ext cx="393969" cy="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グループ化 56"/>
          <p:cNvGrpSpPr/>
          <p:nvPr/>
        </p:nvGrpSpPr>
        <p:grpSpPr>
          <a:xfrm>
            <a:off x="9552480" y="5328638"/>
            <a:ext cx="707639" cy="649438"/>
            <a:chOff x="10064930" y="4334355"/>
            <a:chExt cx="1053556" cy="966905"/>
          </a:xfrm>
        </p:grpSpPr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4930" y="4334355"/>
              <a:ext cx="938185" cy="966905"/>
            </a:xfrm>
            <a:prstGeom prst="rect">
              <a:avLst/>
            </a:prstGeom>
          </p:spPr>
        </p:pic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7313" y="4812844"/>
              <a:ext cx="445059" cy="445059"/>
            </a:xfrm>
            <a:prstGeom prst="rect">
              <a:avLst/>
            </a:prstGeom>
          </p:spPr>
        </p:pic>
        <p:grpSp>
          <p:nvGrpSpPr>
            <p:cNvPr id="60" name="グループ化 59"/>
            <p:cNvGrpSpPr/>
            <p:nvPr/>
          </p:nvGrpSpPr>
          <p:grpSpPr>
            <a:xfrm>
              <a:off x="10724517" y="4584491"/>
              <a:ext cx="393969" cy="393969"/>
              <a:chOff x="7862331" y="3573020"/>
              <a:chExt cx="393969" cy="393969"/>
            </a:xfrm>
          </p:grpSpPr>
          <p:cxnSp>
            <p:nvCxnSpPr>
              <p:cNvPr id="61" name="直線コネクタ 60"/>
              <p:cNvCxnSpPr/>
              <p:nvPr/>
            </p:nvCxnSpPr>
            <p:spPr>
              <a:xfrm flipV="1">
                <a:off x="7862331" y="3950144"/>
                <a:ext cx="393969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 rot="5400000" flipV="1">
                <a:off x="8059315" y="3770004"/>
                <a:ext cx="393969" cy="1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角丸四角形 62"/>
          <p:cNvSpPr/>
          <p:nvPr/>
        </p:nvSpPr>
        <p:spPr>
          <a:xfrm>
            <a:off x="6794712" y="3126725"/>
            <a:ext cx="4397373" cy="1207955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角丸四角形 63"/>
          <p:cNvSpPr/>
          <p:nvPr/>
        </p:nvSpPr>
        <p:spPr>
          <a:xfrm>
            <a:off x="6811337" y="4455478"/>
            <a:ext cx="5261492" cy="1557746"/>
          </a:xfrm>
          <a:prstGeom prst="roundRect">
            <a:avLst>
              <a:gd name="adj" fmla="val 11488"/>
            </a:avLst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中かっこ 49"/>
          <p:cNvSpPr/>
          <p:nvPr/>
        </p:nvSpPr>
        <p:spPr>
          <a:xfrm>
            <a:off x="10355507" y="4587305"/>
            <a:ext cx="270174" cy="1297958"/>
          </a:xfrm>
          <a:prstGeom prst="rightBrace">
            <a:avLst>
              <a:gd name="adj1" fmla="val 33876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10661916" y="4913406"/>
            <a:ext cx="1289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Which is </a:t>
            </a: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Bigger?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右矢印 66"/>
          <p:cNvSpPr/>
          <p:nvPr/>
        </p:nvSpPr>
        <p:spPr>
          <a:xfrm>
            <a:off x="9172421" y="4733863"/>
            <a:ext cx="361941" cy="247010"/>
          </a:xfrm>
          <a:prstGeom prst="rightArrow">
            <a:avLst>
              <a:gd name="adj1" fmla="val 50000"/>
              <a:gd name="adj2" fmla="val 5324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右矢印 67"/>
          <p:cNvSpPr/>
          <p:nvPr/>
        </p:nvSpPr>
        <p:spPr>
          <a:xfrm>
            <a:off x="9172421" y="5580425"/>
            <a:ext cx="361941" cy="247010"/>
          </a:xfrm>
          <a:prstGeom prst="rightArrow">
            <a:avLst>
              <a:gd name="adj1" fmla="val 50000"/>
              <a:gd name="adj2" fmla="val 5324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55" y="3545013"/>
            <a:ext cx="406287" cy="411242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58" y="1204229"/>
            <a:ext cx="782317" cy="683844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39" y="2003408"/>
            <a:ext cx="747097" cy="769967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00" y="3313064"/>
            <a:ext cx="782317" cy="683844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843" y="4448979"/>
            <a:ext cx="573849" cy="501617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843" y="5185392"/>
            <a:ext cx="573849" cy="5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S9u_Special">
      <a:majorFont>
        <a:latin typeface="Arial Rounded MT Bold"/>
        <a:ea typeface="HGPｺﾞｼｯｸE"/>
        <a:cs typeface=""/>
      </a:majorFont>
      <a:minorFont>
        <a:latin typeface="Calibri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1"/>
          </a:solidFill>
          <a:tailEnd type="arrow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53003</TotalTime>
  <Words>2213</Words>
  <Application>Microsoft Office PowerPoint</Application>
  <PresentationFormat>ワイド画面</PresentationFormat>
  <Paragraphs>489</Paragraphs>
  <Slides>35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5" baseType="lpstr">
      <vt:lpstr>AdvPTimes</vt:lpstr>
      <vt:lpstr>HGPｺﾞｼｯｸE</vt:lpstr>
      <vt:lpstr>Meiryo UI</vt:lpstr>
      <vt:lpstr>ＭＳ Ｐゴシック</vt:lpstr>
      <vt:lpstr>Arial</vt:lpstr>
      <vt:lpstr>Arial Rounded MT Bold</vt:lpstr>
      <vt:lpstr>Calibri</vt:lpstr>
      <vt:lpstr>Times New Roman</vt:lpstr>
      <vt:lpstr>Wingdings</vt:lpstr>
      <vt:lpstr>Office ​​テーマ</vt:lpstr>
      <vt:lpstr>Review of  “Subjective well-being related to  satisfaction with daily travel”</vt:lpstr>
      <vt:lpstr>PowerPoint プレゼンテーション</vt:lpstr>
      <vt:lpstr>0-1. Terminology</vt:lpstr>
      <vt:lpstr>0-2. Definitions</vt:lpstr>
      <vt:lpstr>0-3. Icons using this presentation</vt:lpstr>
      <vt:lpstr>                             (for Ebata’s only)</vt:lpstr>
      <vt:lpstr>Ebata’s memorandum </vt:lpstr>
      <vt:lpstr>PowerPoint プレゼンテーション</vt:lpstr>
      <vt:lpstr>1-1. Overview(1)</vt:lpstr>
      <vt:lpstr>1-2. Overview(2)</vt:lpstr>
      <vt:lpstr>1-3. Overview(3)</vt:lpstr>
      <vt:lpstr>PowerPoint プレゼンテーション</vt:lpstr>
      <vt:lpstr>2-1. Literature review(1)</vt:lpstr>
      <vt:lpstr>2-2. Literature review(2)</vt:lpstr>
      <vt:lpstr>2-3. Literature review(3)</vt:lpstr>
      <vt:lpstr>2-4. Literature review(4)</vt:lpstr>
      <vt:lpstr>2-5. Summary of Literature reviews</vt:lpstr>
      <vt:lpstr>PowerPoint プレゼンテーション</vt:lpstr>
      <vt:lpstr>3-1. Sample, Procedure and Questionnaire </vt:lpstr>
      <vt:lpstr>3-2. Satisfaction with daily travel</vt:lpstr>
      <vt:lpstr>3-3. Satisfaction with activities</vt:lpstr>
      <vt:lpstr>3-4. Affective SWB and weekly mood</vt:lpstr>
      <vt:lpstr>3-5. Cognitive SWB</vt:lpstr>
      <vt:lpstr>PowerPoint プレゼンテーション</vt:lpstr>
      <vt:lpstr>4-1. Data analyses</vt:lpstr>
      <vt:lpstr>PowerPoint プレゼンテーション</vt:lpstr>
      <vt:lpstr>5-1. Data trend(1)</vt:lpstr>
      <vt:lpstr>5-2. Data trend(2)</vt:lpstr>
      <vt:lpstr>5-3. Data trend(3)</vt:lpstr>
      <vt:lpstr>5-4. Conclusion of Data Analyses </vt:lpstr>
      <vt:lpstr>PowerPoint プレゼンテーション</vt:lpstr>
      <vt:lpstr>6-1. Conclusions</vt:lpstr>
      <vt:lpstr>6-2. Reasons of the conclusions</vt:lpstr>
      <vt:lpstr>PowerPoint プレゼンテーション</vt:lpstr>
      <vt:lpstr>7-1. About SWB、STS </vt:lpstr>
    </vt:vector>
  </TitlesOfParts>
  <Company>システム開発研究所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506u</dc:creator>
  <cp:lastModifiedBy>江端智一 / EBATA，TOMOICHI</cp:lastModifiedBy>
  <cp:revision>4385</cp:revision>
  <cp:lastPrinted>2022-08-22T00:21:04Z</cp:lastPrinted>
  <dcterms:created xsi:type="dcterms:W3CDTF">2014-01-07T05:18:57Z</dcterms:created>
  <dcterms:modified xsi:type="dcterms:W3CDTF">2022-12-04T17:16:10Z</dcterms:modified>
</cp:coreProperties>
</file>