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6"/>
  </p:notesMasterIdLst>
  <p:sldIdLst>
    <p:sldId id="561" r:id="rId2"/>
    <p:sldId id="1230" r:id="rId3"/>
    <p:sldId id="1256" r:id="rId4"/>
    <p:sldId id="1255" r:id="rId5"/>
    <p:sldId id="1272" r:id="rId6"/>
    <p:sldId id="1257" r:id="rId7"/>
    <p:sldId id="1273" r:id="rId8"/>
    <p:sldId id="1251" r:id="rId9"/>
    <p:sldId id="1250" r:id="rId10"/>
    <p:sldId id="1258" r:id="rId11"/>
    <p:sldId id="1259" r:id="rId12"/>
    <p:sldId id="1260" r:id="rId13"/>
    <p:sldId id="1263" r:id="rId14"/>
    <p:sldId id="1261" r:id="rId15"/>
    <p:sldId id="1262" r:id="rId16"/>
    <p:sldId id="1266" r:id="rId17"/>
    <p:sldId id="1274" r:id="rId18"/>
    <p:sldId id="1264" r:id="rId19"/>
    <p:sldId id="1265" r:id="rId20"/>
    <p:sldId id="1267" r:id="rId21"/>
    <p:sldId id="1268" r:id="rId22"/>
    <p:sldId id="1269" r:id="rId23"/>
    <p:sldId id="1270" r:id="rId24"/>
    <p:sldId id="1271" r:id="rId25"/>
  </p:sldIdLst>
  <p:sldSz cx="12192000" cy="6858000"/>
  <p:notesSz cx="6888163" cy="10018713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itchFamily="34" charset="0"/>
        <a:ea typeface="ＭＳ Ｐゴシック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itchFamily="34" charset="0"/>
        <a:ea typeface="ＭＳ Ｐゴシック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itchFamily="34" charset="0"/>
        <a:ea typeface="ＭＳ Ｐゴシック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itchFamily="34" charset="0"/>
        <a:ea typeface="ＭＳ Ｐゴシック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itchFamily="34" charset="0"/>
        <a:ea typeface="ＭＳ Ｐゴシック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Calibri" pitchFamily="34" charset="0"/>
        <a:ea typeface="ＭＳ Ｐゴシック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Calibri" pitchFamily="34" charset="0"/>
        <a:ea typeface="ＭＳ Ｐゴシック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Calibri" pitchFamily="34" charset="0"/>
        <a:ea typeface="ＭＳ Ｐゴシック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Calibri" pitchFamily="34" charset="0"/>
        <a:ea typeface="ＭＳ Ｐゴシック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478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33" userDrawn="1">
          <p15:clr>
            <a:srgbClr val="A4A3A4"/>
          </p15:clr>
        </p15:guide>
        <p15:guide id="2" pos="2148" userDrawn="1">
          <p15:clr>
            <a:srgbClr val="A4A3A4"/>
          </p15:clr>
        </p15:guide>
        <p15:guide id="3" orient="horz" pos="3156" userDrawn="1">
          <p15:clr>
            <a:srgbClr val="A4A3A4"/>
          </p15:clr>
        </p15:guide>
        <p15:guide id="4" pos="2170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(株)日立製作所" initials="F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000066"/>
    <a:srgbClr val="FF0101"/>
    <a:srgbClr val="FFCCCC"/>
    <a:srgbClr val="00FFFF"/>
    <a:srgbClr val="33CC33"/>
    <a:srgbClr val="FF0000"/>
    <a:srgbClr val="3333FF"/>
    <a:srgbClr val="00FF00"/>
    <a:srgbClr val="00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スタイル (中間)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スタイルなし、表のグリッド線なし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80" autoAdjust="0"/>
    <p:restoredTop sz="91096" autoAdjust="0"/>
  </p:normalViewPr>
  <p:slideViewPr>
    <p:cSldViewPr>
      <p:cViewPr varScale="1">
        <p:scale>
          <a:sx n="86" d="100"/>
          <a:sy n="86" d="100"/>
        </p:scale>
        <p:origin x="108" y="324"/>
      </p:cViewPr>
      <p:guideLst>
        <p:guide orient="horz" pos="2478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howGuides="1">
      <p:cViewPr varScale="1">
        <p:scale>
          <a:sx n="53" d="100"/>
          <a:sy n="53" d="100"/>
        </p:scale>
        <p:origin x="2946" y="72"/>
      </p:cViewPr>
      <p:guideLst>
        <p:guide orient="horz" pos="3133"/>
        <p:guide pos="2148"/>
        <p:guide orient="horz" pos="3156"/>
        <p:guide pos="2170"/>
      </p:guideLst>
    </p:cSldViewPr>
  </p:notesViewPr>
  <p:gridSpacing cx="72010" cy="7201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commentAuthors" Target="commentAuthors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2984871" cy="500936"/>
          </a:xfrm>
          <a:prstGeom prst="rect">
            <a:avLst/>
          </a:prstGeom>
        </p:spPr>
        <p:txBody>
          <a:bodyPr vert="horz" lIns="93107" tIns="46554" rIns="93107" bIns="46554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901699" y="0"/>
            <a:ext cx="2984871" cy="500936"/>
          </a:xfrm>
          <a:prstGeom prst="rect">
            <a:avLst/>
          </a:prstGeom>
        </p:spPr>
        <p:txBody>
          <a:bodyPr vert="horz" lIns="93107" tIns="46554" rIns="93107" bIns="46554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39A4AE67-E5AE-4F95-A8F7-AFE736099505}" type="datetimeFigureOut">
              <a:rPr lang="ja-JP" altLang="en-US"/>
              <a:pPr>
                <a:defRPr/>
              </a:pPr>
              <a:t>2022/10/31</a:t>
            </a:fld>
            <a:endParaRPr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04775" y="750888"/>
            <a:ext cx="6678613" cy="37576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07" tIns="46554" rIns="93107" bIns="46554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8817" y="4758891"/>
            <a:ext cx="5510530" cy="4508421"/>
          </a:xfrm>
          <a:prstGeom prst="rect">
            <a:avLst/>
          </a:prstGeom>
        </p:spPr>
        <p:txBody>
          <a:bodyPr vert="horz" lIns="93107" tIns="46554" rIns="93107" bIns="46554" rtlCol="0"/>
          <a:lstStyle/>
          <a:p>
            <a:pPr lvl="0"/>
            <a:r>
              <a:rPr lang="ja-JP" altLang="en-US" noProof="0" dirty="0"/>
              <a:t>マスター テキストの書式設定</a:t>
            </a:r>
          </a:p>
          <a:p>
            <a:pPr lvl="1"/>
            <a:r>
              <a:rPr lang="ja-JP" altLang="en-US" noProof="0" dirty="0"/>
              <a:t>第 </a:t>
            </a:r>
            <a:r>
              <a:rPr lang="en-US" altLang="ja-JP" noProof="0" dirty="0"/>
              <a:t>2 </a:t>
            </a:r>
            <a:r>
              <a:rPr lang="ja-JP" altLang="en-US" noProof="0" dirty="0"/>
              <a:t>レベル</a:t>
            </a:r>
          </a:p>
          <a:p>
            <a:pPr lvl="2"/>
            <a:r>
              <a:rPr lang="ja-JP" altLang="en-US" noProof="0" dirty="0"/>
              <a:t>第 </a:t>
            </a:r>
            <a:r>
              <a:rPr lang="en-US" altLang="ja-JP" noProof="0" dirty="0"/>
              <a:t>3 </a:t>
            </a:r>
            <a:r>
              <a:rPr lang="ja-JP" altLang="en-US" noProof="0" dirty="0"/>
              <a:t>レベル</a:t>
            </a:r>
          </a:p>
          <a:p>
            <a:pPr lvl="3"/>
            <a:r>
              <a:rPr lang="ja-JP" altLang="en-US" noProof="0" dirty="0"/>
              <a:t>第 </a:t>
            </a:r>
            <a:r>
              <a:rPr lang="en-US" altLang="ja-JP" noProof="0" dirty="0"/>
              <a:t>4 </a:t>
            </a:r>
            <a:r>
              <a:rPr lang="ja-JP" altLang="en-US" noProof="0" dirty="0"/>
              <a:t>レベル</a:t>
            </a:r>
          </a:p>
          <a:p>
            <a:pPr lvl="4"/>
            <a:r>
              <a:rPr lang="ja-JP" altLang="en-US" noProof="0" dirty="0"/>
              <a:t>第 </a:t>
            </a:r>
            <a:r>
              <a:rPr lang="en-US" altLang="ja-JP" noProof="0" dirty="0"/>
              <a:t>5 </a:t>
            </a:r>
            <a:r>
              <a:rPr lang="ja-JP" altLang="en-US" noProof="0" dirty="0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2" y="9516039"/>
            <a:ext cx="2984871" cy="500936"/>
          </a:xfrm>
          <a:prstGeom prst="rect">
            <a:avLst/>
          </a:prstGeom>
        </p:spPr>
        <p:txBody>
          <a:bodyPr vert="horz" lIns="93107" tIns="46554" rIns="93107" bIns="46554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901699" y="9516039"/>
            <a:ext cx="2984871" cy="500936"/>
          </a:xfrm>
          <a:prstGeom prst="rect">
            <a:avLst/>
          </a:prstGeom>
        </p:spPr>
        <p:txBody>
          <a:bodyPr vert="horz" lIns="93107" tIns="46554" rIns="93107" bIns="46554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EC8ABC8D-28C8-435D-8DD1-964633E86151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26929561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>
          <a:xfrm>
            <a:off x="104775" y="750888"/>
            <a:ext cx="6678613" cy="3757612"/>
          </a:xfrm>
        </p:spPr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8ABC8D-28C8-435D-8DD1-964633E86151}" type="slidenum">
              <a:rPr lang="ja-JP" altLang="en-US" smtClean="0"/>
              <a:pPr>
                <a:defRPr/>
              </a:pPr>
              <a:t>1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25997307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104775" y="750888"/>
            <a:ext cx="6678613" cy="3757612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C8ABC8D-28C8-435D-8DD1-964633E86151}" type="slidenum">
              <a:rPr lang="ja-JP" altLang="en-US" smtClean="0"/>
              <a:pPr>
                <a:defRPr/>
              </a:pPr>
              <a:t>10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77270907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104775" y="750888"/>
            <a:ext cx="6678613" cy="3757612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C8ABC8D-28C8-435D-8DD1-964633E86151}" type="slidenum">
              <a:rPr lang="ja-JP" altLang="en-US" smtClean="0"/>
              <a:pPr>
                <a:defRPr/>
              </a:pPr>
              <a:t>11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89113838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104775" y="750888"/>
            <a:ext cx="6678613" cy="3757612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C8ABC8D-28C8-435D-8DD1-964633E86151}" type="slidenum">
              <a:rPr lang="ja-JP" altLang="en-US" smtClean="0"/>
              <a:pPr>
                <a:defRPr/>
              </a:pPr>
              <a:t>12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09382989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104775" y="750888"/>
            <a:ext cx="6678613" cy="3757612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C8ABC8D-28C8-435D-8DD1-964633E86151}" type="slidenum">
              <a:rPr lang="ja-JP" altLang="en-US" smtClean="0"/>
              <a:pPr>
                <a:defRPr/>
              </a:pPr>
              <a:t>13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95904805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104775" y="750888"/>
            <a:ext cx="6678613" cy="3757612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C8ABC8D-28C8-435D-8DD1-964633E86151}" type="slidenum">
              <a:rPr lang="ja-JP" altLang="en-US" smtClean="0"/>
              <a:pPr>
                <a:defRPr/>
              </a:pPr>
              <a:t>14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56605939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104775" y="750888"/>
            <a:ext cx="6678613" cy="3757612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C8ABC8D-28C8-435D-8DD1-964633E86151}" type="slidenum">
              <a:rPr lang="ja-JP" altLang="en-US" smtClean="0"/>
              <a:pPr>
                <a:defRPr/>
              </a:pPr>
              <a:t>15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59860937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104775" y="750888"/>
            <a:ext cx="6678613" cy="3757612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C8ABC8D-28C8-435D-8DD1-964633E86151}" type="slidenum">
              <a:rPr lang="ja-JP" altLang="en-US" smtClean="0"/>
              <a:pPr>
                <a:defRPr/>
              </a:pPr>
              <a:t>16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420262274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104775" y="750888"/>
            <a:ext cx="6678613" cy="3757612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C8ABC8D-28C8-435D-8DD1-964633E86151}" type="slidenum">
              <a:rPr lang="ja-JP" altLang="en-US" smtClean="0"/>
              <a:pPr>
                <a:defRPr/>
              </a:pPr>
              <a:t>17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124165193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104775" y="750888"/>
            <a:ext cx="6678613" cy="3757612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C8ABC8D-28C8-435D-8DD1-964633E86151}" type="slidenum">
              <a:rPr lang="ja-JP" altLang="en-US" smtClean="0"/>
              <a:pPr>
                <a:defRPr/>
              </a:pPr>
              <a:t>18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536399537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104775" y="750888"/>
            <a:ext cx="6678613" cy="3757612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C8ABC8D-28C8-435D-8DD1-964633E86151}" type="slidenum">
              <a:rPr lang="ja-JP" altLang="en-US" smtClean="0"/>
              <a:pPr>
                <a:defRPr/>
              </a:pPr>
              <a:t>19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41480841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104775" y="750888"/>
            <a:ext cx="6678613" cy="3757612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C8ABC8D-28C8-435D-8DD1-964633E86151}" type="slidenum">
              <a:rPr lang="ja-JP" altLang="en-US" smtClean="0"/>
              <a:pPr>
                <a:defRPr/>
              </a:pPr>
              <a:t>2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135682986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104775" y="750888"/>
            <a:ext cx="6678613" cy="3757612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C8ABC8D-28C8-435D-8DD1-964633E86151}" type="slidenum">
              <a:rPr lang="ja-JP" altLang="en-US" smtClean="0"/>
              <a:pPr>
                <a:defRPr/>
              </a:pPr>
              <a:t>20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714090595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104775" y="750888"/>
            <a:ext cx="6678613" cy="3757612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C8ABC8D-28C8-435D-8DD1-964633E86151}" type="slidenum">
              <a:rPr lang="ja-JP" altLang="en-US" smtClean="0"/>
              <a:pPr>
                <a:defRPr/>
              </a:pPr>
              <a:t>21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756887638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104775" y="750888"/>
            <a:ext cx="6678613" cy="3757612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C8ABC8D-28C8-435D-8DD1-964633E86151}" type="slidenum">
              <a:rPr lang="ja-JP" altLang="en-US" smtClean="0"/>
              <a:pPr>
                <a:defRPr/>
              </a:pPr>
              <a:t>22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742303513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104775" y="750888"/>
            <a:ext cx="6678613" cy="3757612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C8ABC8D-28C8-435D-8DD1-964633E86151}" type="slidenum">
              <a:rPr lang="ja-JP" altLang="en-US" smtClean="0"/>
              <a:pPr>
                <a:defRPr/>
              </a:pPr>
              <a:t>23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187313425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104775" y="750888"/>
            <a:ext cx="6678613" cy="3757612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C8ABC8D-28C8-435D-8DD1-964633E86151}" type="slidenum">
              <a:rPr lang="ja-JP" altLang="en-US" smtClean="0"/>
              <a:pPr>
                <a:defRPr/>
              </a:pPr>
              <a:t>24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50249627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104775" y="750888"/>
            <a:ext cx="6678613" cy="3757612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C8ABC8D-28C8-435D-8DD1-964633E86151}" type="slidenum">
              <a:rPr lang="ja-JP" altLang="en-US" smtClean="0"/>
              <a:pPr>
                <a:defRPr/>
              </a:pPr>
              <a:t>3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51576565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104775" y="750888"/>
            <a:ext cx="6678613" cy="3757612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C8ABC8D-28C8-435D-8DD1-964633E86151}" type="slidenum">
              <a:rPr lang="ja-JP" altLang="en-US" smtClean="0"/>
              <a:pPr>
                <a:defRPr/>
              </a:pPr>
              <a:t>4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87566438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104775" y="750888"/>
            <a:ext cx="6678613" cy="3757612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C8ABC8D-28C8-435D-8DD1-964633E86151}" type="slidenum">
              <a:rPr lang="ja-JP" altLang="en-US" smtClean="0"/>
              <a:pPr>
                <a:defRPr/>
              </a:pPr>
              <a:t>5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79709123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104775" y="750888"/>
            <a:ext cx="6678613" cy="3757612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C8ABC8D-28C8-435D-8DD1-964633E86151}" type="slidenum">
              <a:rPr lang="ja-JP" altLang="en-US" smtClean="0"/>
              <a:pPr>
                <a:defRPr/>
              </a:pPr>
              <a:t>6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11473735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104775" y="750888"/>
            <a:ext cx="6678613" cy="3757612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C8ABC8D-28C8-435D-8DD1-964633E86151}" type="slidenum">
              <a:rPr lang="ja-JP" altLang="en-US" smtClean="0"/>
              <a:pPr>
                <a:defRPr/>
              </a:pPr>
              <a:t>7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21246919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104775" y="750888"/>
            <a:ext cx="6678613" cy="3757612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C8ABC8D-28C8-435D-8DD1-964633E86151}" type="slidenum">
              <a:rPr lang="ja-JP" altLang="en-US" smtClean="0"/>
              <a:pPr>
                <a:defRPr/>
              </a:pPr>
              <a:t>8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14934617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104775" y="750888"/>
            <a:ext cx="6678613" cy="3757612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C8ABC8D-28C8-435D-8DD1-964633E86151}" type="slidenum">
              <a:rPr lang="ja-JP" altLang="en-US" smtClean="0"/>
              <a:pPr>
                <a:defRPr/>
              </a:pPr>
              <a:t>9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1402201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表紙(宛名有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11"/>
          <p:cNvSpPr>
            <a:spLocks noChangeArrowheads="1"/>
          </p:cNvSpPr>
          <p:nvPr userDrawn="1"/>
        </p:nvSpPr>
        <p:spPr bwMode="gray">
          <a:xfrm>
            <a:off x="433757" y="2763842"/>
            <a:ext cx="11336217" cy="109537"/>
          </a:xfrm>
          <a:prstGeom prst="rect">
            <a:avLst/>
          </a:prstGeom>
          <a:solidFill>
            <a:srgbClr val="737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grpSp>
        <p:nvGrpSpPr>
          <p:cNvPr id="7" name="グループ化 3"/>
          <p:cNvGrpSpPr>
            <a:grpSpLocks/>
          </p:cNvGrpSpPr>
          <p:nvPr userDrawn="1"/>
        </p:nvGrpSpPr>
        <p:grpSpPr bwMode="auto">
          <a:xfrm>
            <a:off x="433757" y="2763842"/>
            <a:ext cx="2903417" cy="109537"/>
            <a:chOff x="312738" y="2747963"/>
            <a:chExt cx="1970087" cy="109537"/>
          </a:xfrm>
        </p:grpSpPr>
        <p:sp>
          <p:nvSpPr>
            <p:cNvPr id="8" name="正方形/長方形 7"/>
            <p:cNvSpPr>
              <a:spLocks noChangeArrowheads="1"/>
            </p:cNvSpPr>
            <p:nvPr/>
          </p:nvSpPr>
          <p:spPr bwMode="gray">
            <a:xfrm>
              <a:off x="312738" y="2747963"/>
              <a:ext cx="1970087" cy="109537"/>
            </a:xfrm>
            <a:prstGeom prst="rect">
              <a:avLst/>
            </a:prstGeom>
            <a:solidFill>
              <a:srgbClr val="FD001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kumimoji="1">
                  <a:solidFill>
                    <a:schemeClr val="tx1"/>
                  </a:solidFill>
                  <a:latin typeface="Calibri" pitchFamily="34" charset="0"/>
                  <a:ea typeface="HGPｺﾞｼｯｸE" pitchFamily="50" charset="-128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Calibri" pitchFamily="34" charset="0"/>
                  <a:ea typeface="HGPｺﾞｼｯｸE" pitchFamily="50" charset="-128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Calibri" pitchFamily="34" charset="0"/>
                  <a:ea typeface="HGPｺﾞｼｯｸE" pitchFamily="50" charset="-128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Calibri" pitchFamily="34" charset="0"/>
                  <a:ea typeface="HGPｺﾞｼｯｸE" pitchFamily="50" charset="-128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Calibri" pitchFamily="34" charset="0"/>
                  <a:ea typeface="HGPｺﾞｼｯｸE" pitchFamily="50" charset="-128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Calibri" pitchFamily="34" charset="0"/>
                  <a:ea typeface="HGPｺﾞｼｯｸE" pitchFamily="50" charset="-128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Calibri" pitchFamily="34" charset="0"/>
                  <a:ea typeface="HGPｺﾞｼｯｸE" pitchFamily="50" charset="-128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Calibri" pitchFamily="34" charset="0"/>
                  <a:ea typeface="HGPｺﾞｼｯｸE" pitchFamily="50" charset="-128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Calibri" pitchFamily="34" charset="0"/>
                  <a:ea typeface="HGPｺﾞｼｯｸE" pitchFamily="50" charset="-128"/>
                </a:defRPr>
              </a:lvl9pPr>
            </a:lstStyle>
            <a:p>
              <a:pPr>
                <a:defRPr/>
              </a:pPr>
              <a:endParaRPr kumimoji="0" lang="ja-JP" altLang="en-US">
                <a:solidFill>
                  <a:srgbClr val="000000"/>
                </a:solidFill>
              </a:endParaRPr>
            </a:p>
          </p:txBody>
        </p:sp>
        <p:sp>
          <p:nvSpPr>
            <p:cNvPr id="9" name="正方形/長方形 8"/>
            <p:cNvSpPr>
              <a:spLocks noChangeArrowheads="1"/>
            </p:cNvSpPr>
            <p:nvPr/>
          </p:nvSpPr>
          <p:spPr bwMode="gray">
            <a:xfrm>
              <a:off x="312738" y="2747963"/>
              <a:ext cx="986369" cy="109537"/>
            </a:xfrm>
            <a:prstGeom prst="rect">
              <a:avLst/>
            </a:prstGeom>
            <a:solidFill>
              <a:srgbClr val="B3B3B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kumimoji="1">
                  <a:solidFill>
                    <a:schemeClr val="tx1"/>
                  </a:solidFill>
                  <a:latin typeface="Calibri" pitchFamily="34" charset="0"/>
                  <a:ea typeface="HGPｺﾞｼｯｸE" pitchFamily="50" charset="-128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Calibri" pitchFamily="34" charset="0"/>
                  <a:ea typeface="HGPｺﾞｼｯｸE" pitchFamily="50" charset="-128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Calibri" pitchFamily="34" charset="0"/>
                  <a:ea typeface="HGPｺﾞｼｯｸE" pitchFamily="50" charset="-128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Calibri" pitchFamily="34" charset="0"/>
                  <a:ea typeface="HGPｺﾞｼｯｸE" pitchFamily="50" charset="-128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Calibri" pitchFamily="34" charset="0"/>
                  <a:ea typeface="HGPｺﾞｼｯｸE" pitchFamily="50" charset="-128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Calibri" pitchFamily="34" charset="0"/>
                  <a:ea typeface="HGPｺﾞｼｯｸE" pitchFamily="50" charset="-128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Calibri" pitchFamily="34" charset="0"/>
                  <a:ea typeface="HGPｺﾞｼｯｸE" pitchFamily="50" charset="-128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Calibri" pitchFamily="34" charset="0"/>
                  <a:ea typeface="HGPｺﾞｼｯｸE" pitchFamily="50" charset="-128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Calibri" pitchFamily="34" charset="0"/>
                  <a:ea typeface="HGPｺﾞｼｯｸE" pitchFamily="50" charset="-128"/>
                </a:defRPr>
              </a:lvl9pPr>
            </a:lstStyle>
            <a:p>
              <a:pPr>
                <a:defRPr/>
              </a:pPr>
              <a:endParaRPr kumimoji="0" lang="ja-JP" altLang="en-US">
                <a:solidFill>
                  <a:srgbClr val="000000"/>
                </a:solidFill>
              </a:endParaRPr>
            </a:p>
          </p:txBody>
        </p:sp>
      </p:grpSp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3259994" y="3114004"/>
            <a:ext cx="4671472" cy="538609"/>
          </a:xfrm>
          <a:prstGeom prst="rect">
            <a:avLst/>
          </a:prstGeom>
        </p:spPr>
        <p:txBody>
          <a:bodyPr wrap="none">
            <a:spAutoFit/>
          </a:bodyPr>
          <a:lstStyle>
            <a:lvl1pPr algn="l">
              <a:defRPr sz="2900">
                <a:latin typeface="Arial Rounded MT Bold" panose="020F0704030504030204" pitchFamily="34" charset="0"/>
                <a:ea typeface="HGPｺﾞｼｯｸE" panose="020B0900000000000000" pitchFamily="50" charset="-128"/>
              </a:defRPr>
            </a:lvl1pPr>
          </a:lstStyle>
          <a:p>
            <a:r>
              <a:rPr lang="ja-JP" altLang="en-US" dirty="0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3259998" y="3657603"/>
            <a:ext cx="4123245" cy="430887"/>
          </a:xfrm>
          <a:prstGeom prst="rect">
            <a:avLst/>
          </a:prstGeom>
        </p:spPr>
        <p:txBody>
          <a:bodyPr wrap="none">
            <a:spAutoFit/>
          </a:bodyPr>
          <a:lstStyle>
            <a:lvl1pPr marL="0" indent="0" algn="l">
              <a:buNone/>
              <a:defRPr sz="2200">
                <a:solidFill>
                  <a:schemeClr val="tx1">
                    <a:tint val="75000"/>
                  </a:schemeClr>
                </a:solidFill>
                <a:latin typeface="Arial Rounded MT Bold" panose="020F0704030504030204" pitchFamily="34" charset="0"/>
                <a:ea typeface="HGPｺﾞｼｯｸE" panose="020B0900000000000000" pitchFamily="50" charset="-128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dirty="0"/>
              <a:t>マスター サブタイトルの書式設定</a:t>
            </a:r>
          </a:p>
        </p:txBody>
      </p:sp>
      <p:sp>
        <p:nvSpPr>
          <p:cNvPr id="44" name="テキスト プレースホルダー 43"/>
          <p:cNvSpPr>
            <a:spLocks noGrp="1"/>
          </p:cNvSpPr>
          <p:nvPr>
            <p:ph type="body" sz="quarter" idx="10"/>
          </p:nvPr>
        </p:nvSpPr>
        <p:spPr>
          <a:xfrm>
            <a:off x="3260971" y="4716467"/>
            <a:ext cx="5759940" cy="116080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>
                <a:latin typeface="+mj-lt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endParaRPr lang="en-US" altLang="ja-JP" dirty="0"/>
          </a:p>
          <a:p>
            <a:pPr lvl="0"/>
            <a:endParaRPr lang="ja-JP" altLang="en-US" dirty="0"/>
          </a:p>
        </p:txBody>
      </p:sp>
      <p:sp>
        <p:nvSpPr>
          <p:cNvPr id="51" name="テキスト プレースホルダー 50"/>
          <p:cNvSpPr>
            <a:spLocks noGrp="1"/>
          </p:cNvSpPr>
          <p:nvPr>
            <p:ph type="body" sz="quarter" idx="11"/>
          </p:nvPr>
        </p:nvSpPr>
        <p:spPr>
          <a:xfrm>
            <a:off x="433755" y="2276876"/>
            <a:ext cx="4165355" cy="432073"/>
          </a:xfrm>
          <a:prstGeom prst="rect">
            <a:avLst/>
          </a:prstGeom>
        </p:spPr>
        <p:txBody>
          <a:bodyPr/>
          <a:lstStyle>
            <a:lvl1pPr marL="342900" indent="-342900">
              <a:buNone/>
              <a:defRPr lang="ja-JP" altLang="en-US" sz="2100" smtClean="0">
                <a:latin typeface="+mj-lt"/>
              </a:defRPr>
            </a:lvl1pPr>
            <a:lvl2pPr>
              <a:defRPr lang="ja-JP" altLang="en-US" smtClean="0"/>
            </a:lvl2pPr>
            <a:lvl3pPr>
              <a:defRPr lang="ja-JP" altLang="en-US" smtClean="0"/>
            </a:lvl3pPr>
            <a:lvl4pPr>
              <a:defRPr lang="ja-JP" altLang="en-US" smtClean="0"/>
            </a:lvl4pPr>
            <a:lvl5pPr>
              <a:defRPr lang="ja-JP" altLang="en-US"/>
            </a:lvl5pPr>
          </a:lstStyle>
          <a:p>
            <a:pPr lvl="0"/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41959345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スライド(番号無)_コンテンツ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11"/>
          <p:cNvSpPr>
            <a:spLocks noChangeArrowheads="1"/>
          </p:cNvSpPr>
          <p:nvPr userDrawn="1"/>
        </p:nvSpPr>
        <p:spPr bwMode="gray">
          <a:xfrm>
            <a:off x="0" y="739779"/>
            <a:ext cx="12192000" cy="74613"/>
          </a:xfrm>
          <a:prstGeom prst="rect">
            <a:avLst/>
          </a:prstGeom>
          <a:solidFill>
            <a:srgbClr val="737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grpSp>
        <p:nvGrpSpPr>
          <p:cNvPr id="6" name="グループ化 62"/>
          <p:cNvGrpSpPr>
            <a:grpSpLocks/>
          </p:cNvGrpSpPr>
          <p:nvPr userDrawn="1"/>
        </p:nvGrpSpPr>
        <p:grpSpPr bwMode="auto">
          <a:xfrm>
            <a:off x="1" y="739779"/>
            <a:ext cx="1975339" cy="74613"/>
            <a:chOff x="312738" y="2747963"/>
            <a:chExt cx="1970087" cy="109537"/>
          </a:xfrm>
        </p:grpSpPr>
        <p:sp>
          <p:nvSpPr>
            <p:cNvPr id="7" name="正方形/長方形 6"/>
            <p:cNvSpPr>
              <a:spLocks noChangeArrowheads="1"/>
            </p:cNvSpPr>
            <p:nvPr/>
          </p:nvSpPr>
          <p:spPr bwMode="gray">
            <a:xfrm>
              <a:off x="312738" y="2747963"/>
              <a:ext cx="1970087" cy="109537"/>
            </a:xfrm>
            <a:prstGeom prst="rect">
              <a:avLst/>
            </a:prstGeom>
            <a:solidFill>
              <a:srgbClr val="FD001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kumimoji="1">
                  <a:solidFill>
                    <a:schemeClr val="tx1"/>
                  </a:solidFill>
                  <a:latin typeface="Calibri" pitchFamily="34" charset="0"/>
                  <a:ea typeface="HGPｺﾞｼｯｸE" pitchFamily="50" charset="-128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Calibri" pitchFamily="34" charset="0"/>
                  <a:ea typeface="HGPｺﾞｼｯｸE" pitchFamily="50" charset="-128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Calibri" pitchFamily="34" charset="0"/>
                  <a:ea typeface="HGPｺﾞｼｯｸE" pitchFamily="50" charset="-128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Calibri" pitchFamily="34" charset="0"/>
                  <a:ea typeface="HGPｺﾞｼｯｸE" pitchFamily="50" charset="-128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Calibri" pitchFamily="34" charset="0"/>
                  <a:ea typeface="HGPｺﾞｼｯｸE" pitchFamily="50" charset="-128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Calibri" pitchFamily="34" charset="0"/>
                  <a:ea typeface="HGPｺﾞｼｯｸE" pitchFamily="50" charset="-128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Calibri" pitchFamily="34" charset="0"/>
                  <a:ea typeface="HGPｺﾞｼｯｸE" pitchFamily="50" charset="-128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Calibri" pitchFamily="34" charset="0"/>
                  <a:ea typeface="HGPｺﾞｼｯｸE" pitchFamily="50" charset="-128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Calibri" pitchFamily="34" charset="0"/>
                  <a:ea typeface="HGPｺﾞｼｯｸE" pitchFamily="50" charset="-128"/>
                </a:defRPr>
              </a:lvl9pPr>
            </a:lstStyle>
            <a:p>
              <a:pPr>
                <a:defRPr/>
              </a:pPr>
              <a:endParaRPr kumimoji="0" lang="ja-JP" altLang="en-US">
                <a:solidFill>
                  <a:srgbClr val="000000"/>
                </a:solidFill>
              </a:endParaRPr>
            </a:p>
          </p:txBody>
        </p:sp>
        <p:sp>
          <p:nvSpPr>
            <p:cNvPr id="8" name="正方形/長方形 7"/>
            <p:cNvSpPr>
              <a:spLocks noChangeArrowheads="1"/>
            </p:cNvSpPr>
            <p:nvPr/>
          </p:nvSpPr>
          <p:spPr bwMode="gray">
            <a:xfrm>
              <a:off x="312738" y="2747963"/>
              <a:ext cx="986018" cy="109537"/>
            </a:xfrm>
            <a:prstGeom prst="rect">
              <a:avLst/>
            </a:prstGeom>
            <a:solidFill>
              <a:srgbClr val="B3B3B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kumimoji="1">
                  <a:solidFill>
                    <a:schemeClr val="tx1"/>
                  </a:solidFill>
                  <a:latin typeface="Calibri" pitchFamily="34" charset="0"/>
                  <a:ea typeface="HGPｺﾞｼｯｸE" pitchFamily="50" charset="-128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Calibri" pitchFamily="34" charset="0"/>
                  <a:ea typeface="HGPｺﾞｼｯｸE" pitchFamily="50" charset="-128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Calibri" pitchFamily="34" charset="0"/>
                  <a:ea typeface="HGPｺﾞｼｯｸE" pitchFamily="50" charset="-128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Calibri" pitchFamily="34" charset="0"/>
                  <a:ea typeface="HGPｺﾞｼｯｸE" pitchFamily="50" charset="-128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Calibri" pitchFamily="34" charset="0"/>
                  <a:ea typeface="HGPｺﾞｼｯｸE" pitchFamily="50" charset="-128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Calibri" pitchFamily="34" charset="0"/>
                  <a:ea typeface="HGPｺﾞｼｯｸE" pitchFamily="50" charset="-128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Calibri" pitchFamily="34" charset="0"/>
                  <a:ea typeface="HGPｺﾞｼｯｸE" pitchFamily="50" charset="-128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Calibri" pitchFamily="34" charset="0"/>
                  <a:ea typeface="HGPｺﾞｼｯｸE" pitchFamily="50" charset="-128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Calibri" pitchFamily="34" charset="0"/>
                  <a:ea typeface="HGPｺﾞｼｯｸE" pitchFamily="50" charset="-128"/>
                </a:defRPr>
              </a:lvl9pPr>
            </a:lstStyle>
            <a:p>
              <a:pPr>
                <a:defRPr/>
              </a:pPr>
              <a:endParaRPr kumimoji="0" lang="ja-JP" altLang="en-US">
                <a:solidFill>
                  <a:srgbClr val="000000"/>
                </a:solidFill>
              </a:endParaRPr>
            </a:p>
          </p:txBody>
        </p:sp>
      </p:grp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58114" y="176404"/>
            <a:ext cx="9926025" cy="461665"/>
          </a:xfrm>
          <a:prstGeom prst="rect">
            <a:avLst/>
          </a:prstGeom>
        </p:spPr>
        <p:txBody>
          <a:bodyPr wrap="none">
            <a:noAutofit/>
          </a:bodyPr>
          <a:lstStyle>
            <a:lvl1pPr algn="l">
              <a:defRPr sz="2400">
                <a:latin typeface="Arial Rounded MT Bold" panose="020F0704030504030204" pitchFamily="34" charset="0"/>
                <a:ea typeface="HGPｺﾞｼｯｸE" panose="020B0900000000000000" pitchFamily="50" charset="-128"/>
              </a:defRPr>
            </a:lvl1pPr>
          </a:lstStyle>
          <a:p>
            <a:r>
              <a:rPr lang="ja-JP" altLang="en-US" dirty="0"/>
              <a:t>マスター タイトルの書式設定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quarter" idx="11"/>
          </p:nvPr>
        </p:nvSpPr>
        <p:spPr>
          <a:xfrm>
            <a:off x="232663" y="908721"/>
            <a:ext cx="11801231" cy="5689600"/>
          </a:xfrm>
          <a:prstGeom prst="rect">
            <a:avLst/>
          </a:prstGeom>
        </p:spPr>
        <p:txBody>
          <a:bodyPr/>
          <a:lstStyle>
            <a:lvl1pPr marL="342900" indent="-342900">
              <a:buFont typeface="Wingdings" panose="05000000000000000000" pitchFamily="2" charset="2"/>
              <a:buChar char="n"/>
              <a:defRPr sz="2400">
                <a:latin typeface="Arial Rounded MT Bold" panose="020F0704030504030204" pitchFamily="34" charset="0"/>
                <a:ea typeface="HGPｺﾞｼｯｸE" panose="020B0900000000000000" pitchFamily="50" charset="-128"/>
              </a:defRPr>
            </a:lvl1pPr>
            <a:lvl2pPr marL="742950" indent="-285750">
              <a:buFont typeface="Wingdings" panose="05000000000000000000" pitchFamily="2" charset="2"/>
              <a:buChar char="Ø"/>
              <a:defRPr sz="2000">
                <a:latin typeface="Arial Rounded MT Bold" panose="020F0704030504030204" pitchFamily="34" charset="0"/>
                <a:ea typeface="HGPｺﾞｼｯｸE" panose="020B0900000000000000" pitchFamily="50" charset="-128"/>
              </a:defRPr>
            </a:lvl2pPr>
            <a:lvl3pPr marL="1143000" indent="-228600">
              <a:buFont typeface="Wingdings" panose="05000000000000000000" pitchFamily="2" charset="2"/>
              <a:buChar char="ü"/>
              <a:defRPr sz="1800">
                <a:latin typeface="Arial Rounded MT Bold" panose="020F0704030504030204" pitchFamily="34" charset="0"/>
                <a:ea typeface="HGPｺﾞｼｯｸE" panose="020B0900000000000000" pitchFamily="50" charset="-128"/>
              </a:defRPr>
            </a:lvl3pPr>
            <a:lvl4pPr>
              <a:defRPr sz="1600">
                <a:latin typeface="Arial Rounded MT Bold" panose="020F0704030504030204" pitchFamily="34" charset="0"/>
                <a:ea typeface="HGPｺﾞｼｯｸE" panose="020B0900000000000000" pitchFamily="50" charset="-128"/>
              </a:defRPr>
            </a:lvl4pPr>
            <a:lvl5pPr>
              <a:defRPr sz="1600">
                <a:latin typeface="Arial Rounded MT Bold" panose="020F0704030504030204" pitchFamily="34" charset="0"/>
                <a:ea typeface="HGPｺﾞｼｯｸE" panose="020B0900000000000000" pitchFamily="50" charset="-128"/>
              </a:defRPr>
            </a:lvl5pPr>
          </a:lstStyle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34533227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スライド(番号無)_コンテンツ有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11"/>
          <p:cNvSpPr>
            <a:spLocks noChangeArrowheads="1"/>
          </p:cNvSpPr>
          <p:nvPr userDrawn="1"/>
        </p:nvSpPr>
        <p:spPr bwMode="gray">
          <a:xfrm>
            <a:off x="0" y="739779"/>
            <a:ext cx="12192000" cy="74613"/>
          </a:xfrm>
          <a:prstGeom prst="rect">
            <a:avLst/>
          </a:prstGeom>
          <a:solidFill>
            <a:srgbClr val="737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grpSp>
        <p:nvGrpSpPr>
          <p:cNvPr id="6" name="グループ化 62"/>
          <p:cNvGrpSpPr>
            <a:grpSpLocks/>
          </p:cNvGrpSpPr>
          <p:nvPr userDrawn="1"/>
        </p:nvGrpSpPr>
        <p:grpSpPr bwMode="auto">
          <a:xfrm>
            <a:off x="1" y="739779"/>
            <a:ext cx="1975339" cy="74613"/>
            <a:chOff x="312738" y="2747963"/>
            <a:chExt cx="1970087" cy="109537"/>
          </a:xfrm>
        </p:grpSpPr>
        <p:sp>
          <p:nvSpPr>
            <p:cNvPr id="7" name="正方形/長方形 6"/>
            <p:cNvSpPr>
              <a:spLocks noChangeArrowheads="1"/>
            </p:cNvSpPr>
            <p:nvPr/>
          </p:nvSpPr>
          <p:spPr bwMode="gray">
            <a:xfrm>
              <a:off x="312738" y="2747963"/>
              <a:ext cx="1970087" cy="109537"/>
            </a:xfrm>
            <a:prstGeom prst="rect">
              <a:avLst/>
            </a:prstGeom>
            <a:solidFill>
              <a:srgbClr val="FD001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kumimoji="1">
                  <a:solidFill>
                    <a:schemeClr val="tx1"/>
                  </a:solidFill>
                  <a:latin typeface="Calibri" pitchFamily="34" charset="0"/>
                  <a:ea typeface="HGPｺﾞｼｯｸE" pitchFamily="50" charset="-128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Calibri" pitchFamily="34" charset="0"/>
                  <a:ea typeface="HGPｺﾞｼｯｸE" pitchFamily="50" charset="-128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Calibri" pitchFamily="34" charset="0"/>
                  <a:ea typeface="HGPｺﾞｼｯｸE" pitchFamily="50" charset="-128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Calibri" pitchFamily="34" charset="0"/>
                  <a:ea typeface="HGPｺﾞｼｯｸE" pitchFamily="50" charset="-128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Calibri" pitchFamily="34" charset="0"/>
                  <a:ea typeface="HGPｺﾞｼｯｸE" pitchFamily="50" charset="-128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Calibri" pitchFamily="34" charset="0"/>
                  <a:ea typeface="HGPｺﾞｼｯｸE" pitchFamily="50" charset="-128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Calibri" pitchFamily="34" charset="0"/>
                  <a:ea typeface="HGPｺﾞｼｯｸE" pitchFamily="50" charset="-128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Calibri" pitchFamily="34" charset="0"/>
                  <a:ea typeface="HGPｺﾞｼｯｸE" pitchFamily="50" charset="-128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Calibri" pitchFamily="34" charset="0"/>
                  <a:ea typeface="HGPｺﾞｼｯｸE" pitchFamily="50" charset="-128"/>
                </a:defRPr>
              </a:lvl9pPr>
            </a:lstStyle>
            <a:p>
              <a:pPr>
                <a:defRPr/>
              </a:pPr>
              <a:endParaRPr kumimoji="0" lang="ja-JP" altLang="en-US">
                <a:solidFill>
                  <a:srgbClr val="000000"/>
                </a:solidFill>
              </a:endParaRPr>
            </a:p>
          </p:txBody>
        </p:sp>
        <p:sp>
          <p:nvSpPr>
            <p:cNvPr id="8" name="正方形/長方形 7"/>
            <p:cNvSpPr>
              <a:spLocks noChangeArrowheads="1"/>
            </p:cNvSpPr>
            <p:nvPr/>
          </p:nvSpPr>
          <p:spPr bwMode="gray">
            <a:xfrm>
              <a:off x="312738" y="2747963"/>
              <a:ext cx="986018" cy="109537"/>
            </a:xfrm>
            <a:prstGeom prst="rect">
              <a:avLst/>
            </a:prstGeom>
            <a:solidFill>
              <a:srgbClr val="B3B3B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kumimoji="1">
                  <a:solidFill>
                    <a:schemeClr val="tx1"/>
                  </a:solidFill>
                  <a:latin typeface="Calibri" pitchFamily="34" charset="0"/>
                  <a:ea typeface="HGPｺﾞｼｯｸE" pitchFamily="50" charset="-128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Calibri" pitchFamily="34" charset="0"/>
                  <a:ea typeface="HGPｺﾞｼｯｸE" pitchFamily="50" charset="-128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Calibri" pitchFamily="34" charset="0"/>
                  <a:ea typeface="HGPｺﾞｼｯｸE" pitchFamily="50" charset="-128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Calibri" pitchFamily="34" charset="0"/>
                  <a:ea typeface="HGPｺﾞｼｯｸE" pitchFamily="50" charset="-128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Calibri" pitchFamily="34" charset="0"/>
                  <a:ea typeface="HGPｺﾞｼｯｸE" pitchFamily="50" charset="-128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Calibri" pitchFamily="34" charset="0"/>
                  <a:ea typeface="HGPｺﾞｼｯｸE" pitchFamily="50" charset="-128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Calibri" pitchFamily="34" charset="0"/>
                  <a:ea typeface="HGPｺﾞｼｯｸE" pitchFamily="50" charset="-128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Calibri" pitchFamily="34" charset="0"/>
                  <a:ea typeface="HGPｺﾞｼｯｸE" pitchFamily="50" charset="-128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Calibri" pitchFamily="34" charset="0"/>
                  <a:ea typeface="HGPｺﾞｼｯｸE" pitchFamily="50" charset="-128"/>
                </a:defRPr>
              </a:lvl9pPr>
            </a:lstStyle>
            <a:p>
              <a:pPr>
                <a:defRPr/>
              </a:pPr>
              <a:endParaRPr kumimoji="0" lang="ja-JP" altLang="en-US">
                <a:solidFill>
                  <a:srgbClr val="000000"/>
                </a:solidFill>
              </a:endParaRPr>
            </a:p>
          </p:txBody>
        </p:sp>
      </p:grp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58114" y="176404"/>
            <a:ext cx="9926025" cy="461665"/>
          </a:xfrm>
          <a:prstGeom prst="rect">
            <a:avLst/>
          </a:prstGeom>
        </p:spPr>
        <p:txBody>
          <a:bodyPr wrap="none">
            <a:noAutofit/>
          </a:bodyPr>
          <a:lstStyle>
            <a:lvl1pPr algn="l">
              <a:defRPr sz="2400">
                <a:latin typeface="Arial Rounded MT Bold" panose="020F0704030504030204" pitchFamily="34" charset="0"/>
                <a:ea typeface="HGPｺﾞｼｯｸE" panose="020B0900000000000000" pitchFamily="50" charset="-128"/>
              </a:defRPr>
            </a:lvl1pPr>
          </a:lstStyle>
          <a:p>
            <a:r>
              <a:rPr lang="ja-JP" altLang="en-US" dirty="0"/>
              <a:t>マスター タイトルの書式設定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quarter" idx="11"/>
          </p:nvPr>
        </p:nvSpPr>
        <p:spPr>
          <a:xfrm>
            <a:off x="232663" y="908721"/>
            <a:ext cx="11801231" cy="5689600"/>
          </a:xfrm>
          <a:prstGeom prst="rect">
            <a:avLst/>
          </a:prstGeom>
        </p:spPr>
        <p:txBody>
          <a:bodyPr/>
          <a:lstStyle>
            <a:lvl1pPr marL="342900" indent="-342900">
              <a:buClr>
                <a:schemeClr val="accent2">
                  <a:lumMod val="75000"/>
                </a:schemeClr>
              </a:buClr>
              <a:buFont typeface="Wingdings" panose="05000000000000000000" pitchFamily="2" charset="2"/>
              <a:buChar char="n"/>
              <a:defRPr sz="2400">
                <a:latin typeface="Arial Rounded MT Bold" panose="020F0704030504030204" pitchFamily="34" charset="0"/>
                <a:ea typeface="HGPｺﾞｼｯｸE" panose="020B0900000000000000" pitchFamily="50" charset="-128"/>
              </a:defRPr>
            </a:lvl1pPr>
            <a:lvl2pPr marL="742950" indent="-285750">
              <a:buClr>
                <a:schemeClr val="accent2">
                  <a:lumMod val="75000"/>
                </a:schemeClr>
              </a:buClr>
              <a:buFont typeface="Wingdings" panose="05000000000000000000" pitchFamily="2" charset="2"/>
              <a:buChar char="Ø"/>
              <a:defRPr sz="2000">
                <a:latin typeface="Arial Rounded MT Bold" panose="020F0704030504030204" pitchFamily="34" charset="0"/>
                <a:ea typeface="HGPｺﾞｼｯｸE" panose="020B0900000000000000" pitchFamily="50" charset="-128"/>
              </a:defRPr>
            </a:lvl2pPr>
            <a:lvl3pPr marL="1143000" indent="-228600">
              <a:buClr>
                <a:schemeClr val="accent2">
                  <a:lumMod val="75000"/>
                </a:schemeClr>
              </a:buClr>
              <a:buFont typeface="Wingdings" panose="05000000000000000000" pitchFamily="2" charset="2"/>
              <a:buChar char="ü"/>
              <a:defRPr sz="1800">
                <a:latin typeface="Arial Rounded MT Bold" panose="020F0704030504030204" pitchFamily="34" charset="0"/>
                <a:ea typeface="HGPｺﾞｼｯｸE" panose="020B0900000000000000" pitchFamily="50" charset="-128"/>
              </a:defRPr>
            </a:lvl3pPr>
            <a:lvl4pPr>
              <a:buClr>
                <a:schemeClr val="accent2">
                  <a:lumMod val="75000"/>
                </a:schemeClr>
              </a:buClr>
              <a:defRPr sz="1600">
                <a:latin typeface="Arial Rounded MT Bold" panose="020F0704030504030204" pitchFamily="34" charset="0"/>
                <a:ea typeface="HGPｺﾞｼｯｸE" panose="020B0900000000000000" pitchFamily="50" charset="-128"/>
              </a:defRPr>
            </a:lvl4pPr>
            <a:lvl5pPr>
              <a:buClr>
                <a:schemeClr val="accent2">
                  <a:lumMod val="75000"/>
                </a:schemeClr>
              </a:buClr>
              <a:defRPr sz="1600">
                <a:latin typeface="Arial Rounded MT Bold" panose="020F0704030504030204" pitchFamily="34" charset="0"/>
                <a:ea typeface="HGPｺﾞｼｯｸE" panose="020B0900000000000000" pitchFamily="50" charset="-128"/>
              </a:defRPr>
            </a:lvl5pPr>
          </a:lstStyle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316695520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日立ロ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/>
          <p:cNvSpPr>
            <a:spLocks noChangeArrowheads="1"/>
          </p:cNvSpPr>
          <p:nvPr userDrawn="1"/>
        </p:nvSpPr>
        <p:spPr bwMode="auto"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Calibri" pitchFamily="34" charset="0"/>
                <a:ea typeface="HGPｺﾞｼｯｸE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Calibri" pitchFamily="34" charset="0"/>
                <a:ea typeface="HGPｺﾞｼｯｸE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Calibri" pitchFamily="34" charset="0"/>
                <a:ea typeface="HGPｺﾞｼｯｸE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Calibri" pitchFamily="34" charset="0"/>
                <a:ea typeface="HGPｺﾞｼｯｸE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Calibri" pitchFamily="34" charset="0"/>
                <a:ea typeface="HGPｺﾞｼｯｸE" pitchFamily="50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HGPｺﾞｼｯｸE" pitchFamily="50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HGPｺﾞｼｯｸE" pitchFamily="50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HGPｺﾞｼｯｸE" pitchFamily="50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HGPｺﾞｼｯｸE" pitchFamily="50" charset="-128"/>
              </a:defRPr>
            </a:lvl9pPr>
          </a:lstStyle>
          <a:p>
            <a:pPr algn="ctr">
              <a:defRPr/>
            </a:pPr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03173135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無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129865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 userDrawn="1">
            <p:ph type="title"/>
          </p:nvPr>
        </p:nvSpPr>
        <p:spPr bwMode="gray">
          <a:xfrm>
            <a:off x="703477" y="179482"/>
            <a:ext cx="3629519" cy="461665"/>
          </a:xfrm>
          <a:prstGeom prst="rect">
            <a:avLst/>
          </a:prstGeom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+mj-ea"/>
                <a:ea typeface="+mj-ea"/>
              </a:defRPr>
            </a:lvl1pPr>
          </a:lstStyle>
          <a:p>
            <a:r>
              <a:rPr lang="ja-JP" altLang="en-US" dirty="0"/>
              <a:t>マスタ タイトルの書式設定</a:t>
            </a:r>
          </a:p>
        </p:txBody>
      </p:sp>
      <p:sp>
        <p:nvSpPr>
          <p:cNvPr id="87" name="正方形/長方形 11"/>
          <p:cNvSpPr>
            <a:spLocks noChangeArrowheads="1"/>
          </p:cNvSpPr>
          <p:nvPr/>
        </p:nvSpPr>
        <p:spPr bwMode="gray">
          <a:xfrm>
            <a:off x="1" y="739776"/>
            <a:ext cx="12192000" cy="74485"/>
          </a:xfrm>
          <a:prstGeom prst="rect">
            <a:avLst/>
          </a:prstGeom>
          <a:solidFill>
            <a:srgbClr val="737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ja-JP" altLang="en-US"/>
          </a:p>
        </p:txBody>
      </p:sp>
      <p:grpSp>
        <p:nvGrpSpPr>
          <p:cNvPr id="3" name="グループ化 62"/>
          <p:cNvGrpSpPr/>
          <p:nvPr userDrawn="1"/>
        </p:nvGrpSpPr>
        <p:grpSpPr bwMode="gray">
          <a:xfrm>
            <a:off x="-6" y="739776"/>
            <a:ext cx="1975115" cy="74485"/>
            <a:chOff x="312738" y="2747963"/>
            <a:chExt cx="1970087" cy="109537"/>
          </a:xfrm>
        </p:grpSpPr>
        <p:sp>
          <p:nvSpPr>
            <p:cNvPr id="89" name="正方形/長方形 88"/>
            <p:cNvSpPr/>
            <p:nvPr/>
          </p:nvSpPr>
          <p:spPr bwMode="gray">
            <a:xfrm>
              <a:off x="312738" y="2747963"/>
              <a:ext cx="1970087" cy="109537"/>
            </a:xfrm>
            <a:prstGeom prst="rect">
              <a:avLst/>
            </a:prstGeom>
            <a:solidFill>
              <a:srgbClr val="FF0026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sz="1800" kern="0" dirty="0">
                <a:solidFill>
                  <a:sysClr val="windowText" lastClr="000000"/>
                </a:solidFill>
              </a:endParaRPr>
            </a:p>
          </p:txBody>
        </p:sp>
        <p:sp>
          <p:nvSpPr>
            <p:cNvPr id="90" name="正方形/長方形 89"/>
            <p:cNvSpPr/>
            <p:nvPr/>
          </p:nvSpPr>
          <p:spPr bwMode="gray">
            <a:xfrm>
              <a:off x="312738" y="2747963"/>
              <a:ext cx="985837" cy="109537"/>
            </a:xfrm>
            <a:prstGeom prst="rect">
              <a:avLst/>
            </a:prstGeom>
            <a:solidFill>
              <a:srgbClr val="B3B3B3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sz="1800" kern="0" dirty="0">
                <a:solidFill>
                  <a:sysClr val="windowText" lastClr="00000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43120564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表紙(宛名無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11"/>
          <p:cNvSpPr>
            <a:spLocks noChangeArrowheads="1"/>
          </p:cNvSpPr>
          <p:nvPr userDrawn="1"/>
        </p:nvSpPr>
        <p:spPr bwMode="gray">
          <a:xfrm>
            <a:off x="433757" y="2763842"/>
            <a:ext cx="11336217" cy="109537"/>
          </a:xfrm>
          <a:prstGeom prst="rect">
            <a:avLst/>
          </a:prstGeom>
          <a:solidFill>
            <a:srgbClr val="737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grpSp>
        <p:nvGrpSpPr>
          <p:cNvPr id="5" name="グループ化 3"/>
          <p:cNvGrpSpPr>
            <a:grpSpLocks/>
          </p:cNvGrpSpPr>
          <p:nvPr userDrawn="1"/>
        </p:nvGrpSpPr>
        <p:grpSpPr bwMode="auto">
          <a:xfrm>
            <a:off x="433757" y="2763842"/>
            <a:ext cx="2903417" cy="109537"/>
            <a:chOff x="312738" y="2747963"/>
            <a:chExt cx="1970087" cy="109537"/>
          </a:xfrm>
        </p:grpSpPr>
        <p:sp>
          <p:nvSpPr>
            <p:cNvPr id="6" name="正方形/長方形 5"/>
            <p:cNvSpPr>
              <a:spLocks noChangeArrowheads="1"/>
            </p:cNvSpPr>
            <p:nvPr/>
          </p:nvSpPr>
          <p:spPr bwMode="gray">
            <a:xfrm>
              <a:off x="312738" y="2747963"/>
              <a:ext cx="1970087" cy="109537"/>
            </a:xfrm>
            <a:prstGeom prst="rect">
              <a:avLst/>
            </a:prstGeom>
            <a:solidFill>
              <a:srgbClr val="FD001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kumimoji="1">
                  <a:solidFill>
                    <a:schemeClr val="tx1"/>
                  </a:solidFill>
                  <a:latin typeface="Calibri" pitchFamily="34" charset="0"/>
                  <a:ea typeface="HGPｺﾞｼｯｸE" pitchFamily="50" charset="-128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Calibri" pitchFamily="34" charset="0"/>
                  <a:ea typeface="HGPｺﾞｼｯｸE" pitchFamily="50" charset="-128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Calibri" pitchFamily="34" charset="0"/>
                  <a:ea typeface="HGPｺﾞｼｯｸE" pitchFamily="50" charset="-128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Calibri" pitchFamily="34" charset="0"/>
                  <a:ea typeface="HGPｺﾞｼｯｸE" pitchFamily="50" charset="-128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Calibri" pitchFamily="34" charset="0"/>
                  <a:ea typeface="HGPｺﾞｼｯｸE" pitchFamily="50" charset="-128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Calibri" pitchFamily="34" charset="0"/>
                  <a:ea typeface="HGPｺﾞｼｯｸE" pitchFamily="50" charset="-128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Calibri" pitchFamily="34" charset="0"/>
                  <a:ea typeface="HGPｺﾞｼｯｸE" pitchFamily="50" charset="-128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Calibri" pitchFamily="34" charset="0"/>
                  <a:ea typeface="HGPｺﾞｼｯｸE" pitchFamily="50" charset="-128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Calibri" pitchFamily="34" charset="0"/>
                  <a:ea typeface="HGPｺﾞｼｯｸE" pitchFamily="50" charset="-128"/>
                </a:defRPr>
              </a:lvl9pPr>
            </a:lstStyle>
            <a:p>
              <a:pPr>
                <a:defRPr/>
              </a:pPr>
              <a:endParaRPr kumimoji="0" lang="ja-JP" altLang="en-US">
                <a:solidFill>
                  <a:srgbClr val="000000"/>
                </a:solidFill>
              </a:endParaRPr>
            </a:p>
          </p:txBody>
        </p:sp>
        <p:sp>
          <p:nvSpPr>
            <p:cNvPr id="7" name="正方形/長方形 6"/>
            <p:cNvSpPr>
              <a:spLocks noChangeArrowheads="1"/>
            </p:cNvSpPr>
            <p:nvPr/>
          </p:nvSpPr>
          <p:spPr bwMode="gray">
            <a:xfrm>
              <a:off x="312738" y="2747963"/>
              <a:ext cx="986369" cy="109537"/>
            </a:xfrm>
            <a:prstGeom prst="rect">
              <a:avLst/>
            </a:prstGeom>
            <a:solidFill>
              <a:srgbClr val="B3B3B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kumimoji="1">
                  <a:solidFill>
                    <a:schemeClr val="tx1"/>
                  </a:solidFill>
                  <a:latin typeface="Calibri" pitchFamily="34" charset="0"/>
                  <a:ea typeface="HGPｺﾞｼｯｸE" pitchFamily="50" charset="-128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Calibri" pitchFamily="34" charset="0"/>
                  <a:ea typeface="HGPｺﾞｼｯｸE" pitchFamily="50" charset="-128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Calibri" pitchFamily="34" charset="0"/>
                  <a:ea typeface="HGPｺﾞｼｯｸE" pitchFamily="50" charset="-128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Calibri" pitchFamily="34" charset="0"/>
                  <a:ea typeface="HGPｺﾞｼｯｸE" pitchFamily="50" charset="-128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Calibri" pitchFamily="34" charset="0"/>
                  <a:ea typeface="HGPｺﾞｼｯｸE" pitchFamily="50" charset="-128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Calibri" pitchFamily="34" charset="0"/>
                  <a:ea typeface="HGPｺﾞｼｯｸE" pitchFamily="50" charset="-128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Calibri" pitchFamily="34" charset="0"/>
                  <a:ea typeface="HGPｺﾞｼｯｸE" pitchFamily="50" charset="-128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Calibri" pitchFamily="34" charset="0"/>
                  <a:ea typeface="HGPｺﾞｼｯｸE" pitchFamily="50" charset="-128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Calibri" pitchFamily="34" charset="0"/>
                  <a:ea typeface="HGPｺﾞｼｯｸE" pitchFamily="50" charset="-128"/>
                </a:defRPr>
              </a:lvl9pPr>
            </a:lstStyle>
            <a:p>
              <a:pPr>
                <a:defRPr/>
              </a:pPr>
              <a:endParaRPr kumimoji="0" lang="ja-JP" altLang="en-US">
                <a:solidFill>
                  <a:srgbClr val="000000"/>
                </a:solidFill>
              </a:endParaRPr>
            </a:p>
          </p:txBody>
        </p:sp>
      </p:grpSp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3259994" y="3114004"/>
            <a:ext cx="4671472" cy="538609"/>
          </a:xfrm>
          <a:prstGeom prst="rect">
            <a:avLst/>
          </a:prstGeom>
        </p:spPr>
        <p:txBody>
          <a:bodyPr wrap="none">
            <a:spAutoFit/>
          </a:bodyPr>
          <a:lstStyle>
            <a:lvl1pPr algn="l">
              <a:defRPr sz="2900">
                <a:latin typeface="Arial Rounded MT Bold" panose="020F0704030504030204" pitchFamily="34" charset="0"/>
                <a:ea typeface="HGPｺﾞｼｯｸE" panose="020B0900000000000000" pitchFamily="50" charset="-128"/>
              </a:defRPr>
            </a:lvl1pPr>
          </a:lstStyle>
          <a:p>
            <a:r>
              <a:rPr lang="ja-JP" altLang="en-US" dirty="0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3259998" y="3657603"/>
            <a:ext cx="4123245" cy="430887"/>
          </a:xfrm>
          <a:prstGeom prst="rect">
            <a:avLst/>
          </a:prstGeom>
        </p:spPr>
        <p:txBody>
          <a:bodyPr wrap="none">
            <a:spAutoFit/>
          </a:bodyPr>
          <a:lstStyle>
            <a:lvl1pPr marL="0" indent="0" algn="l">
              <a:buNone/>
              <a:defRPr sz="2200">
                <a:solidFill>
                  <a:schemeClr val="tx1">
                    <a:tint val="75000"/>
                  </a:schemeClr>
                </a:solidFill>
                <a:latin typeface="Arial Rounded MT Bold" panose="020F0704030504030204" pitchFamily="34" charset="0"/>
                <a:ea typeface="HGPｺﾞｼｯｸE" panose="020B0900000000000000" pitchFamily="50" charset="-128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マスター サブタイトルの書式設定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2463076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表紙(無地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1"/>
          <p:cNvSpPr>
            <a:spLocks noChangeArrowheads="1"/>
          </p:cNvSpPr>
          <p:nvPr userDrawn="1"/>
        </p:nvSpPr>
        <p:spPr bwMode="gray">
          <a:xfrm>
            <a:off x="433757" y="2763842"/>
            <a:ext cx="11336217" cy="109537"/>
          </a:xfrm>
          <a:prstGeom prst="rect">
            <a:avLst/>
          </a:prstGeom>
          <a:solidFill>
            <a:srgbClr val="737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grpSp>
        <p:nvGrpSpPr>
          <p:cNvPr id="3" name="グループ化 3"/>
          <p:cNvGrpSpPr>
            <a:grpSpLocks/>
          </p:cNvGrpSpPr>
          <p:nvPr userDrawn="1"/>
        </p:nvGrpSpPr>
        <p:grpSpPr bwMode="auto">
          <a:xfrm>
            <a:off x="433757" y="2763842"/>
            <a:ext cx="2903417" cy="109537"/>
            <a:chOff x="312738" y="2747963"/>
            <a:chExt cx="1970087" cy="109537"/>
          </a:xfrm>
        </p:grpSpPr>
        <p:sp>
          <p:nvSpPr>
            <p:cNvPr id="4" name="正方形/長方形 3"/>
            <p:cNvSpPr>
              <a:spLocks noChangeArrowheads="1"/>
            </p:cNvSpPr>
            <p:nvPr/>
          </p:nvSpPr>
          <p:spPr bwMode="gray">
            <a:xfrm>
              <a:off x="312738" y="2747963"/>
              <a:ext cx="1970087" cy="109537"/>
            </a:xfrm>
            <a:prstGeom prst="rect">
              <a:avLst/>
            </a:prstGeom>
            <a:solidFill>
              <a:srgbClr val="FD001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kumimoji="1">
                  <a:solidFill>
                    <a:schemeClr val="tx1"/>
                  </a:solidFill>
                  <a:latin typeface="Calibri" pitchFamily="34" charset="0"/>
                  <a:ea typeface="HGPｺﾞｼｯｸE" pitchFamily="50" charset="-128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Calibri" pitchFamily="34" charset="0"/>
                  <a:ea typeface="HGPｺﾞｼｯｸE" pitchFamily="50" charset="-128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Calibri" pitchFamily="34" charset="0"/>
                  <a:ea typeface="HGPｺﾞｼｯｸE" pitchFamily="50" charset="-128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Calibri" pitchFamily="34" charset="0"/>
                  <a:ea typeface="HGPｺﾞｼｯｸE" pitchFamily="50" charset="-128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Calibri" pitchFamily="34" charset="0"/>
                  <a:ea typeface="HGPｺﾞｼｯｸE" pitchFamily="50" charset="-128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Calibri" pitchFamily="34" charset="0"/>
                  <a:ea typeface="HGPｺﾞｼｯｸE" pitchFamily="50" charset="-128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Calibri" pitchFamily="34" charset="0"/>
                  <a:ea typeface="HGPｺﾞｼｯｸE" pitchFamily="50" charset="-128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Calibri" pitchFamily="34" charset="0"/>
                  <a:ea typeface="HGPｺﾞｼｯｸE" pitchFamily="50" charset="-128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Calibri" pitchFamily="34" charset="0"/>
                  <a:ea typeface="HGPｺﾞｼｯｸE" pitchFamily="50" charset="-128"/>
                </a:defRPr>
              </a:lvl9pPr>
            </a:lstStyle>
            <a:p>
              <a:pPr>
                <a:defRPr/>
              </a:pPr>
              <a:endParaRPr kumimoji="0" lang="ja-JP" altLang="en-US">
                <a:solidFill>
                  <a:srgbClr val="000000"/>
                </a:solidFill>
              </a:endParaRPr>
            </a:p>
          </p:txBody>
        </p:sp>
        <p:sp>
          <p:nvSpPr>
            <p:cNvPr id="5" name="正方形/長方形 4"/>
            <p:cNvSpPr>
              <a:spLocks noChangeArrowheads="1"/>
            </p:cNvSpPr>
            <p:nvPr/>
          </p:nvSpPr>
          <p:spPr bwMode="gray">
            <a:xfrm>
              <a:off x="312738" y="2747963"/>
              <a:ext cx="986369" cy="109537"/>
            </a:xfrm>
            <a:prstGeom prst="rect">
              <a:avLst/>
            </a:prstGeom>
            <a:solidFill>
              <a:srgbClr val="B3B3B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kumimoji="1">
                  <a:solidFill>
                    <a:schemeClr val="tx1"/>
                  </a:solidFill>
                  <a:latin typeface="Calibri" pitchFamily="34" charset="0"/>
                  <a:ea typeface="HGPｺﾞｼｯｸE" pitchFamily="50" charset="-128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Calibri" pitchFamily="34" charset="0"/>
                  <a:ea typeface="HGPｺﾞｼｯｸE" pitchFamily="50" charset="-128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Calibri" pitchFamily="34" charset="0"/>
                  <a:ea typeface="HGPｺﾞｼｯｸE" pitchFamily="50" charset="-128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Calibri" pitchFamily="34" charset="0"/>
                  <a:ea typeface="HGPｺﾞｼｯｸE" pitchFamily="50" charset="-128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Calibri" pitchFamily="34" charset="0"/>
                  <a:ea typeface="HGPｺﾞｼｯｸE" pitchFamily="50" charset="-128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Calibri" pitchFamily="34" charset="0"/>
                  <a:ea typeface="HGPｺﾞｼｯｸE" pitchFamily="50" charset="-128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Calibri" pitchFamily="34" charset="0"/>
                  <a:ea typeface="HGPｺﾞｼｯｸE" pitchFamily="50" charset="-128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Calibri" pitchFamily="34" charset="0"/>
                  <a:ea typeface="HGPｺﾞｼｯｸE" pitchFamily="50" charset="-128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Calibri" pitchFamily="34" charset="0"/>
                  <a:ea typeface="HGPｺﾞｼｯｸE" pitchFamily="50" charset="-128"/>
                </a:defRPr>
              </a:lvl9pPr>
            </a:lstStyle>
            <a:p>
              <a:pPr>
                <a:defRPr/>
              </a:pPr>
              <a:endParaRPr kumimoji="0" lang="ja-JP" altLang="en-US">
                <a:solidFill>
                  <a:srgbClr val="00000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59509991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目次(Contents有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11"/>
          <p:cNvSpPr>
            <a:spLocks noChangeArrowheads="1"/>
          </p:cNvSpPr>
          <p:nvPr userDrawn="1"/>
        </p:nvSpPr>
        <p:spPr bwMode="gray">
          <a:xfrm>
            <a:off x="433757" y="2763842"/>
            <a:ext cx="11336217" cy="109537"/>
          </a:xfrm>
          <a:prstGeom prst="rect">
            <a:avLst/>
          </a:prstGeom>
          <a:solidFill>
            <a:srgbClr val="737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grpSp>
        <p:nvGrpSpPr>
          <p:cNvPr id="4" name="グループ化 3"/>
          <p:cNvGrpSpPr>
            <a:grpSpLocks/>
          </p:cNvGrpSpPr>
          <p:nvPr userDrawn="1"/>
        </p:nvGrpSpPr>
        <p:grpSpPr bwMode="auto">
          <a:xfrm>
            <a:off x="433757" y="2763842"/>
            <a:ext cx="2903417" cy="109537"/>
            <a:chOff x="312738" y="2747963"/>
            <a:chExt cx="1970087" cy="109537"/>
          </a:xfrm>
        </p:grpSpPr>
        <p:sp>
          <p:nvSpPr>
            <p:cNvPr id="5" name="正方形/長方形 4"/>
            <p:cNvSpPr>
              <a:spLocks noChangeArrowheads="1"/>
            </p:cNvSpPr>
            <p:nvPr/>
          </p:nvSpPr>
          <p:spPr bwMode="gray">
            <a:xfrm>
              <a:off x="312738" y="2747963"/>
              <a:ext cx="1970087" cy="109537"/>
            </a:xfrm>
            <a:prstGeom prst="rect">
              <a:avLst/>
            </a:prstGeom>
            <a:solidFill>
              <a:srgbClr val="FD001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kumimoji="1">
                  <a:solidFill>
                    <a:schemeClr val="tx1"/>
                  </a:solidFill>
                  <a:latin typeface="Calibri" pitchFamily="34" charset="0"/>
                  <a:ea typeface="HGPｺﾞｼｯｸE" pitchFamily="50" charset="-128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Calibri" pitchFamily="34" charset="0"/>
                  <a:ea typeface="HGPｺﾞｼｯｸE" pitchFamily="50" charset="-128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Calibri" pitchFamily="34" charset="0"/>
                  <a:ea typeface="HGPｺﾞｼｯｸE" pitchFamily="50" charset="-128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Calibri" pitchFamily="34" charset="0"/>
                  <a:ea typeface="HGPｺﾞｼｯｸE" pitchFamily="50" charset="-128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Calibri" pitchFamily="34" charset="0"/>
                  <a:ea typeface="HGPｺﾞｼｯｸE" pitchFamily="50" charset="-128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Calibri" pitchFamily="34" charset="0"/>
                  <a:ea typeface="HGPｺﾞｼｯｸE" pitchFamily="50" charset="-128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Calibri" pitchFamily="34" charset="0"/>
                  <a:ea typeface="HGPｺﾞｼｯｸE" pitchFamily="50" charset="-128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Calibri" pitchFamily="34" charset="0"/>
                  <a:ea typeface="HGPｺﾞｼｯｸE" pitchFamily="50" charset="-128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Calibri" pitchFamily="34" charset="0"/>
                  <a:ea typeface="HGPｺﾞｼｯｸE" pitchFamily="50" charset="-128"/>
                </a:defRPr>
              </a:lvl9pPr>
            </a:lstStyle>
            <a:p>
              <a:pPr>
                <a:defRPr/>
              </a:pPr>
              <a:endParaRPr kumimoji="0" lang="ja-JP" altLang="en-US">
                <a:solidFill>
                  <a:srgbClr val="000000"/>
                </a:solidFill>
              </a:endParaRPr>
            </a:p>
          </p:txBody>
        </p:sp>
        <p:sp>
          <p:nvSpPr>
            <p:cNvPr id="6" name="正方形/長方形 5"/>
            <p:cNvSpPr>
              <a:spLocks noChangeArrowheads="1"/>
            </p:cNvSpPr>
            <p:nvPr/>
          </p:nvSpPr>
          <p:spPr bwMode="gray">
            <a:xfrm>
              <a:off x="312738" y="2747963"/>
              <a:ext cx="986369" cy="109537"/>
            </a:xfrm>
            <a:prstGeom prst="rect">
              <a:avLst/>
            </a:prstGeom>
            <a:solidFill>
              <a:srgbClr val="B3B3B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kumimoji="1">
                  <a:solidFill>
                    <a:schemeClr val="tx1"/>
                  </a:solidFill>
                  <a:latin typeface="Calibri" pitchFamily="34" charset="0"/>
                  <a:ea typeface="HGPｺﾞｼｯｸE" pitchFamily="50" charset="-128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Calibri" pitchFamily="34" charset="0"/>
                  <a:ea typeface="HGPｺﾞｼｯｸE" pitchFamily="50" charset="-128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Calibri" pitchFamily="34" charset="0"/>
                  <a:ea typeface="HGPｺﾞｼｯｸE" pitchFamily="50" charset="-128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Calibri" pitchFamily="34" charset="0"/>
                  <a:ea typeface="HGPｺﾞｼｯｸE" pitchFamily="50" charset="-128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Calibri" pitchFamily="34" charset="0"/>
                  <a:ea typeface="HGPｺﾞｼｯｸE" pitchFamily="50" charset="-128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Calibri" pitchFamily="34" charset="0"/>
                  <a:ea typeface="HGPｺﾞｼｯｸE" pitchFamily="50" charset="-128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Calibri" pitchFamily="34" charset="0"/>
                  <a:ea typeface="HGPｺﾞｼｯｸE" pitchFamily="50" charset="-128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Calibri" pitchFamily="34" charset="0"/>
                  <a:ea typeface="HGPｺﾞｼｯｸE" pitchFamily="50" charset="-128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Calibri" pitchFamily="34" charset="0"/>
                  <a:ea typeface="HGPｺﾞｼｯｸE" pitchFamily="50" charset="-128"/>
                </a:defRPr>
              </a:lvl9pPr>
            </a:lstStyle>
            <a:p>
              <a:pPr>
                <a:defRPr/>
              </a:pPr>
              <a:endParaRPr kumimoji="0" lang="ja-JP" altLang="en-US">
                <a:solidFill>
                  <a:srgbClr val="000000"/>
                </a:solidFill>
              </a:endParaRPr>
            </a:p>
          </p:txBody>
        </p:sp>
      </p:grpSp>
      <p:sp>
        <p:nvSpPr>
          <p:cNvPr id="32" name="Text Box 29"/>
          <p:cNvSpPr txBox="1">
            <a:spLocks noChangeArrowheads="1"/>
          </p:cNvSpPr>
          <p:nvPr userDrawn="1"/>
        </p:nvSpPr>
        <p:spPr bwMode="gray">
          <a:xfrm>
            <a:off x="730744" y="2159000"/>
            <a:ext cx="1877437" cy="553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9pPr>
          </a:lstStyle>
          <a:p>
            <a:pPr eaLnBrk="1" hangingPunct="1">
              <a:defRPr/>
            </a:pPr>
            <a:r>
              <a:rPr lang="en-US" altLang="ja-JP" sz="3000">
                <a:solidFill>
                  <a:srgbClr val="1A1A1A"/>
                </a:solidFill>
                <a:latin typeface="Arial Rounded MT Bold" pitchFamily="34" charset="0"/>
                <a:ea typeface="HGPｺﾞｼｯｸE" pitchFamily="50" charset="-128"/>
                <a:cs typeface="Arial" charset="0"/>
              </a:rPr>
              <a:t>Contents</a:t>
            </a:r>
          </a:p>
        </p:txBody>
      </p:sp>
      <p:sp>
        <p:nvSpPr>
          <p:cNvPr id="31" name="タイトル 1"/>
          <p:cNvSpPr>
            <a:spLocks noGrp="1"/>
          </p:cNvSpPr>
          <p:nvPr>
            <p:ph type="title"/>
          </p:nvPr>
        </p:nvSpPr>
        <p:spPr>
          <a:xfrm>
            <a:off x="757667" y="3153600"/>
            <a:ext cx="4517583" cy="523220"/>
          </a:xfrm>
          <a:prstGeom prst="rect">
            <a:avLst/>
          </a:prstGeom>
        </p:spPr>
        <p:txBody>
          <a:bodyPr wrap="none">
            <a:spAutoFit/>
          </a:bodyPr>
          <a:lstStyle>
            <a:lvl1pPr algn="l">
              <a:defRPr sz="2800">
                <a:latin typeface="Arial Rounded MT Bold" panose="020F0704030504030204" pitchFamily="34" charset="0"/>
                <a:ea typeface="HGPｺﾞｼｯｸE" panose="020B0900000000000000" pitchFamily="50" charset="-128"/>
              </a:defRPr>
            </a:lvl1pPr>
          </a:lstStyle>
          <a:p>
            <a:r>
              <a:rPr lang="ja-JP" altLang="en-US" dirty="0"/>
              <a:t>マスター タイトルの書式設定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410581773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目次(Contents無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11"/>
          <p:cNvSpPr>
            <a:spLocks noChangeArrowheads="1"/>
          </p:cNvSpPr>
          <p:nvPr userDrawn="1"/>
        </p:nvSpPr>
        <p:spPr bwMode="gray">
          <a:xfrm>
            <a:off x="433757" y="2763842"/>
            <a:ext cx="11336217" cy="109537"/>
          </a:xfrm>
          <a:prstGeom prst="rect">
            <a:avLst/>
          </a:prstGeom>
          <a:solidFill>
            <a:srgbClr val="737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grpSp>
        <p:nvGrpSpPr>
          <p:cNvPr id="4" name="グループ化 3"/>
          <p:cNvGrpSpPr>
            <a:grpSpLocks/>
          </p:cNvGrpSpPr>
          <p:nvPr userDrawn="1"/>
        </p:nvGrpSpPr>
        <p:grpSpPr bwMode="auto">
          <a:xfrm>
            <a:off x="433757" y="2763842"/>
            <a:ext cx="2903417" cy="109537"/>
            <a:chOff x="312738" y="2747963"/>
            <a:chExt cx="1970087" cy="109537"/>
          </a:xfrm>
        </p:grpSpPr>
        <p:sp>
          <p:nvSpPr>
            <p:cNvPr id="5" name="正方形/長方形 4"/>
            <p:cNvSpPr>
              <a:spLocks noChangeArrowheads="1"/>
            </p:cNvSpPr>
            <p:nvPr/>
          </p:nvSpPr>
          <p:spPr bwMode="gray">
            <a:xfrm>
              <a:off x="312738" y="2747963"/>
              <a:ext cx="1970087" cy="109537"/>
            </a:xfrm>
            <a:prstGeom prst="rect">
              <a:avLst/>
            </a:prstGeom>
            <a:solidFill>
              <a:srgbClr val="FD001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kumimoji="1">
                  <a:solidFill>
                    <a:schemeClr val="tx1"/>
                  </a:solidFill>
                  <a:latin typeface="Calibri" pitchFamily="34" charset="0"/>
                  <a:ea typeface="HGPｺﾞｼｯｸE" pitchFamily="50" charset="-128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Calibri" pitchFamily="34" charset="0"/>
                  <a:ea typeface="HGPｺﾞｼｯｸE" pitchFamily="50" charset="-128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Calibri" pitchFamily="34" charset="0"/>
                  <a:ea typeface="HGPｺﾞｼｯｸE" pitchFamily="50" charset="-128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Calibri" pitchFamily="34" charset="0"/>
                  <a:ea typeface="HGPｺﾞｼｯｸE" pitchFamily="50" charset="-128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Calibri" pitchFamily="34" charset="0"/>
                  <a:ea typeface="HGPｺﾞｼｯｸE" pitchFamily="50" charset="-128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Calibri" pitchFamily="34" charset="0"/>
                  <a:ea typeface="HGPｺﾞｼｯｸE" pitchFamily="50" charset="-128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Calibri" pitchFamily="34" charset="0"/>
                  <a:ea typeface="HGPｺﾞｼｯｸE" pitchFamily="50" charset="-128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Calibri" pitchFamily="34" charset="0"/>
                  <a:ea typeface="HGPｺﾞｼｯｸE" pitchFamily="50" charset="-128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Calibri" pitchFamily="34" charset="0"/>
                  <a:ea typeface="HGPｺﾞｼｯｸE" pitchFamily="50" charset="-128"/>
                </a:defRPr>
              </a:lvl9pPr>
            </a:lstStyle>
            <a:p>
              <a:pPr>
                <a:defRPr/>
              </a:pPr>
              <a:endParaRPr kumimoji="0" lang="ja-JP" altLang="en-US">
                <a:solidFill>
                  <a:srgbClr val="000000"/>
                </a:solidFill>
              </a:endParaRPr>
            </a:p>
          </p:txBody>
        </p:sp>
        <p:sp>
          <p:nvSpPr>
            <p:cNvPr id="6" name="正方形/長方形 5"/>
            <p:cNvSpPr>
              <a:spLocks noChangeArrowheads="1"/>
            </p:cNvSpPr>
            <p:nvPr/>
          </p:nvSpPr>
          <p:spPr bwMode="gray">
            <a:xfrm>
              <a:off x="312738" y="2747963"/>
              <a:ext cx="986369" cy="109537"/>
            </a:xfrm>
            <a:prstGeom prst="rect">
              <a:avLst/>
            </a:prstGeom>
            <a:solidFill>
              <a:srgbClr val="B3B3B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kumimoji="1">
                  <a:solidFill>
                    <a:schemeClr val="tx1"/>
                  </a:solidFill>
                  <a:latin typeface="Calibri" pitchFamily="34" charset="0"/>
                  <a:ea typeface="HGPｺﾞｼｯｸE" pitchFamily="50" charset="-128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Calibri" pitchFamily="34" charset="0"/>
                  <a:ea typeface="HGPｺﾞｼｯｸE" pitchFamily="50" charset="-128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Calibri" pitchFamily="34" charset="0"/>
                  <a:ea typeface="HGPｺﾞｼｯｸE" pitchFamily="50" charset="-128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Calibri" pitchFamily="34" charset="0"/>
                  <a:ea typeface="HGPｺﾞｼｯｸE" pitchFamily="50" charset="-128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Calibri" pitchFamily="34" charset="0"/>
                  <a:ea typeface="HGPｺﾞｼｯｸE" pitchFamily="50" charset="-128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Calibri" pitchFamily="34" charset="0"/>
                  <a:ea typeface="HGPｺﾞｼｯｸE" pitchFamily="50" charset="-128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Calibri" pitchFamily="34" charset="0"/>
                  <a:ea typeface="HGPｺﾞｼｯｸE" pitchFamily="50" charset="-128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Calibri" pitchFamily="34" charset="0"/>
                  <a:ea typeface="HGPｺﾞｼｯｸE" pitchFamily="50" charset="-128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Calibri" pitchFamily="34" charset="0"/>
                  <a:ea typeface="HGPｺﾞｼｯｸE" pitchFamily="50" charset="-128"/>
                </a:defRPr>
              </a:lvl9pPr>
            </a:lstStyle>
            <a:p>
              <a:pPr>
                <a:defRPr/>
              </a:pPr>
              <a:endParaRPr kumimoji="0" lang="ja-JP" altLang="en-US">
                <a:solidFill>
                  <a:srgbClr val="000000"/>
                </a:solidFill>
              </a:endParaRPr>
            </a:p>
          </p:txBody>
        </p:sp>
      </p:grp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57667" y="3153600"/>
            <a:ext cx="4517583" cy="523220"/>
          </a:xfrm>
          <a:prstGeom prst="rect">
            <a:avLst/>
          </a:prstGeom>
        </p:spPr>
        <p:txBody>
          <a:bodyPr wrap="none">
            <a:spAutoFit/>
          </a:bodyPr>
          <a:lstStyle>
            <a:lvl1pPr algn="l">
              <a:defRPr sz="2800">
                <a:latin typeface="Arial Rounded MT Bold" panose="020F0704030504030204" pitchFamily="34" charset="0"/>
                <a:ea typeface="HGPｺﾞｼｯｸE" panose="020B0900000000000000" pitchFamily="50" charset="-128"/>
              </a:defRPr>
            </a:lvl1pPr>
          </a:lstStyle>
          <a:p>
            <a:r>
              <a:rPr lang="ja-JP" altLang="en-US"/>
              <a:t>マスター タイトルの書式設定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131690182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スライド(番号有)_コンテンツ無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11"/>
          <p:cNvSpPr>
            <a:spLocks noChangeArrowheads="1"/>
          </p:cNvSpPr>
          <p:nvPr userDrawn="1"/>
        </p:nvSpPr>
        <p:spPr bwMode="gray">
          <a:xfrm>
            <a:off x="0" y="739779"/>
            <a:ext cx="12192000" cy="74613"/>
          </a:xfrm>
          <a:prstGeom prst="rect">
            <a:avLst/>
          </a:prstGeom>
          <a:solidFill>
            <a:srgbClr val="737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grpSp>
        <p:nvGrpSpPr>
          <p:cNvPr id="5" name="グループ化 62"/>
          <p:cNvGrpSpPr>
            <a:grpSpLocks/>
          </p:cNvGrpSpPr>
          <p:nvPr userDrawn="1"/>
        </p:nvGrpSpPr>
        <p:grpSpPr bwMode="auto">
          <a:xfrm>
            <a:off x="1" y="739779"/>
            <a:ext cx="1975339" cy="74613"/>
            <a:chOff x="312738" y="2747963"/>
            <a:chExt cx="1970087" cy="109537"/>
          </a:xfrm>
        </p:grpSpPr>
        <p:sp>
          <p:nvSpPr>
            <p:cNvPr id="6" name="正方形/長方形 5"/>
            <p:cNvSpPr>
              <a:spLocks noChangeArrowheads="1"/>
            </p:cNvSpPr>
            <p:nvPr/>
          </p:nvSpPr>
          <p:spPr bwMode="gray">
            <a:xfrm>
              <a:off x="312738" y="2747963"/>
              <a:ext cx="1970087" cy="109537"/>
            </a:xfrm>
            <a:prstGeom prst="rect">
              <a:avLst/>
            </a:prstGeom>
            <a:solidFill>
              <a:srgbClr val="FD001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kumimoji="1">
                  <a:solidFill>
                    <a:schemeClr val="tx1"/>
                  </a:solidFill>
                  <a:latin typeface="Calibri" pitchFamily="34" charset="0"/>
                  <a:ea typeface="HGPｺﾞｼｯｸE" pitchFamily="50" charset="-128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Calibri" pitchFamily="34" charset="0"/>
                  <a:ea typeface="HGPｺﾞｼｯｸE" pitchFamily="50" charset="-128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Calibri" pitchFamily="34" charset="0"/>
                  <a:ea typeface="HGPｺﾞｼｯｸE" pitchFamily="50" charset="-128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Calibri" pitchFamily="34" charset="0"/>
                  <a:ea typeface="HGPｺﾞｼｯｸE" pitchFamily="50" charset="-128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Calibri" pitchFamily="34" charset="0"/>
                  <a:ea typeface="HGPｺﾞｼｯｸE" pitchFamily="50" charset="-128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Calibri" pitchFamily="34" charset="0"/>
                  <a:ea typeface="HGPｺﾞｼｯｸE" pitchFamily="50" charset="-128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Calibri" pitchFamily="34" charset="0"/>
                  <a:ea typeface="HGPｺﾞｼｯｸE" pitchFamily="50" charset="-128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Calibri" pitchFamily="34" charset="0"/>
                  <a:ea typeface="HGPｺﾞｼｯｸE" pitchFamily="50" charset="-128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Calibri" pitchFamily="34" charset="0"/>
                  <a:ea typeface="HGPｺﾞｼｯｸE" pitchFamily="50" charset="-128"/>
                </a:defRPr>
              </a:lvl9pPr>
            </a:lstStyle>
            <a:p>
              <a:pPr>
                <a:defRPr/>
              </a:pPr>
              <a:endParaRPr kumimoji="0" lang="ja-JP" altLang="en-US">
                <a:solidFill>
                  <a:srgbClr val="000000"/>
                </a:solidFill>
              </a:endParaRPr>
            </a:p>
          </p:txBody>
        </p:sp>
        <p:sp>
          <p:nvSpPr>
            <p:cNvPr id="7" name="正方形/長方形 6"/>
            <p:cNvSpPr>
              <a:spLocks noChangeArrowheads="1"/>
            </p:cNvSpPr>
            <p:nvPr/>
          </p:nvSpPr>
          <p:spPr bwMode="gray">
            <a:xfrm>
              <a:off x="312738" y="2747963"/>
              <a:ext cx="986018" cy="109537"/>
            </a:xfrm>
            <a:prstGeom prst="rect">
              <a:avLst/>
            </a:prstGeom>
            <a:solidFill>
              <a:srgbClr val="B3B3B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kumimoji="1">
                  <a:solidFill>
                    <a:schemeClr val="tx1"/>
                  </a:solidFill>
                  <a:latin typeface="Calibri" pitchFamily="34" charset="0"/>
                  <a:ea typeface="HGPｺﾞｼｯｸE" pitchFamily="50" charset="-128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Calibri" pitchFamily="34" charset="0"/>
                  <a:ea typeface="HGPｺﾞｼｯｸE" pitchFamily="50" charset="-128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Calibri" pitchFamily="34" charset="0"/>
                  <a:ea typeface="HGPｺﾞｼｯｸE" pitchFamily="50" charset="-128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Calibri" pitchFamily="34" charset="0"/>
                  <a:ea typeface="HGPｺﾞｼｯｸE" pitchFamily="50" charset="-128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Calibri" pitchFamily="34" charset="0"/>
                  <a:ea typeface="HGPｺﾞｼｯｸE" pitchFamily="50" charset="-128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Calibri" pitchFamily="34" charset="0"/>
                  <a:ea typeface="HGPｺﾞｼｯｸE" pitchFamily="50" charset="-128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Calibri" pitchFamily="34" charset="0"/>
                  <a:ea typeface="HGPｺﾞｼｯｸE" pitchFamily="50" charset="-128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Calibri" pitchFamily="34" charset="0"/>
                  <a:ea typeface="HGPｺﾞｼｯｸE" pitchFamily="50" charset="-128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Calibri" pitchFamily="34" charset="0"/>
                  <a:ea typeface="HGPｺﾞｼｯｸE" pitchFamily="50" charset="-128"/>
                </a:defRPr>
              </a:lvl9pPr>
            </a:lstStyle>
            <a:p>
              <a:pPr>
                <a:defRPr/>
              </a:pPr>
              <a:endParaRPr kumimoji="0" lang="ja-JP" altLang="en-US">
                <a:solidFill>
                  <a:srgbClr val="000000"/>
                </a:solidFill>
              </a:endParaRPr>
            </a:p>
          </p:txBody>
        </p:sp>
      </p:grp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245050" y="176404"/>
            <a:ext cx="8839089" cy="461665"/>
          </a:xfrm>
          <a:prstGeom prst="rect">
            <a:avLst/>
          </a:prstGeom>
        </p:spPr>
        <p:txBody>
          <a:bodyPr wrap="none">
            <a:noAutofit/>
          </a:bodyPr>
          <a:lstStyle>
            <a:lvl1pPr algn="l">
              <a:defRPr sz="2400">
                <a:latin typeface="Arial Rounded MT Bold" panose="020F0704030504030204" pitchFamily="34" charset="0"/>
                <a:ea typeface="HGPｺﾞｼｯｸE" panose="020B0900000000000000" pitchFamily="50" charset="-128"/>
              </a:defRPr>
            </a:lvl1pPr>
          </a:lstStyle>
          <a:p>
            <a:r>
              <a:rPr lang="ja-JP" altLang="en-US" dirty="0"/>
              <a:t>マスター タイトルの書式設定</a:t>
            </a:r>
          </a:p>
        </p:txBody>
      </p:sp>
      <p:sp>
        <p:nvSpPr>
          <p:cNvPr id="60" name="テキスト プレースホルダー 59"/>
          <p:cNvSpPr>
            <a:spLocks noGrp="1"/>
          </p:cNvSpPr>
          <p:nvPr>
            <p:ph type="body" sz="quarter" idx="10"/>
          </p:nvPr>
        </p:nvSpPr>
        <p:spPr>
          <a:xfrm>
            <a:off x="4" y="177265"/>
            <a:ext cx="1221611" cy="4608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800" b="0" i="1">
                <a:latin typeface="Times New Roman" panose="02020603050405020304" pitchFamily="18" charset="0"/>
                <a:ea typeface="HGPｺﾞｼｯｸE" panose="020B0900000000000000" pitchFamily="50" charset="-128"/>
                <a:cs typeface="Times New Roman" panose="02020603050405020304" pitchFamily="18" charset="0"/>
              </a:defRPr>
            </a:lvl1pPr>
            <a:lvl2pPr algn="ctr">
              <a:defRPr sz="2400" b="0" i="1">
                <a:latin typeface="Times New Roman" panose="02020603050405020304" pitchFamily="18" charset="0"/>
                <a:ea typeface="HGPｺﾞｼｯｸE" panose="020B0900000000000000" pitchFamily="50" charset="-128"/>
                <a:cs typeface="Times New Roman" panose="02020603050405020304" pitchFamily="18" charset="0"/>
              </a:defRPr>
            </a:lvl2pPr>
            <a:lvl3pPr algn="ctr">
              <a:defRPr sz="2400" b="0" i="1">
                <a:latin typeface="Times New Roman" panose="02020603050405020304" pitchFamily="18" charset="0"/>
                <a:ea typeface="HGPｺﾞｼｯｸE" panose="020B0900000000000000" pitchFamily="50" charset="-128"/>
                <a:cs typeface="Times New Roman" panose="02020603050405020304" pitchFamily="18" charset="0"/>
              </a:defRPr>
            </a:lvl3pPr>
            <a:lvl4pPr algn="ctr">
              <a:defRPr sz="2400" b="0" i="1">
                <a:latin typeface="Times New Roman" panose="02020603050405020304" pitchFamily="18" charset="0"/>
                <a:ea typeface="HGPｺﾞｼｯｸE" panose="020B0900000000000000" pitchFamily="50" charset="-128"/>
                <a:cs typeface="Times New Roman" panose="02020603050405020304" pitchFamily="18" charset="0"/>
              </a:defRPr>
            </a:lvl4pPr>
            <a:lvl5pPr algn="ctr">
              <a:defRPr sz="2400" b="0" i="1">
                <a:latin typeface="Times New Roman" panose="02020603050405020304" pitchFamily="18" charset="0"/>
                <a:ea typeface="HGPｺﾞｼｯｸE" panose="020B0900000000000000" pitchFamily="50" charset="-128"/>
                <a:cs typeface="Times New Roman" panose="02020603050405020304" pitchFamily="18" charset="0"/>
              </a:defRPr>
            </a:lvl5pPr>
          </a:lstStyle>
          <a:p>
            <a:pPr lvl="0"/>
            <a:r>
              <a:rPr lang="ja-JP" altLang="en-US" dirty="0"/>
              <a:t>マ</a:t>
            </a:r>
          </a:p>
        </p:txBody>
      </p:sp>
    </p:spTree>
    <p:extLst>
      <p:ext uri="{BB962C8B-B14F-4D97-AF65-F5344CB8AC3E}">
        <p14:creationId xmlns:p14="http://schemas.microsoft.com/office/powerpoint/2010/main" val="317840331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スライド(番号有)_コンテンツ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11"/>
          <p:cNvSpPr>
            <a:spLocks noChangeArrowheads="1"/>
          </p:cNvSpPr>
          <p:nvPr userDrawn="1"/>
        </p:nvSpPr>
        <p:spPr bwMode="gray">
          <a:xfrm>
            <a:off x="0" y="739779"/>
            <a:ext cx="12192000" cy="74613"/>
          </a:xfrm>
          <a:prstGeom prst="rect">
            <a:avLst/>
          </a:prstGeom>
          <a:solidFill>
            <a:srgbClr val="737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grpSp>
        <p:nvGrpSpPr>
          <p:cNvPr id="6" name="グループ化 62"/>
          <p:cNvGrpSpPr>
            <a:grpSpLocks/>
          </p:cNvGrpSpPr>
          <p:nvPr userDrawn="1"/>
        </p:nvGrpSpPr>
        <p:grpSpPr bwMode="auto">
          <a:xfrm>
            <a:off x="1" y="739779"/>
            <a:ext cx="1975339" cy="74613"/>
            <a:chOff x="312738" y="2747963"/>
            <a:chExt cx="1970087" cy="109537"/>
          </a:xfrm>
        </p:grpSpPr>
        <p:sp>
          <p:nvSpPr>
            <p:cNvPr id="7" name="正方形/長方形 6"/>
            <p:cNvSpPr>
              <a:spLocks noChangeArrowheads="1"/>
            </p:cNvSpPr>
            <p:nvPr/>
          </p:nvSpPr>
          <p:spPr bwMode="gray">
            <a:xfrm>
              <a:off x="312738" y="2747963"/>
              <a:ext cx="1970087" cy="109537"/>
            </a:xfrm>
            <a:prstGeom prst="rect">
              <a:avLst/>
            </a:prstGeom>
            <a:solidFill>
              <a:srgbClr val="FD001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kumimoji="1">
                  <a:solidFill>
                    <a:schemeClr val="tx1"/>
                  </a:solidFill>
                  <a:latin typeface="Calibri" pitchFamily="34" charset="0"/>
                  <a:ea typeface="HGPｺﾞｼｯｸE" pitchFamily="50" charset="-128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Calibri" pitchFamily="34" charset="0"/>
                  <a:ea typeface="HGPｺﾞｼｯｸE" pitchFamily="50" charset="-128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Calibri" pitchFamily="34" charset="0"/>
                  <a:ea typeface="HGPｺﾞｼｯｸE" pitchFamily="50" charset="-128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Calibri" pitchFamily="34" charset="0"/>
                  <a:ea typeface="HGPｺﾞｼｯｸE" pitchFamily="50" charset="-128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Calibri" pitchFamily="34" charset="0"/>
                  <a:ea typeface="HGPｺﾞｼｯｸE" pitchFamily="50" charset="-128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Calibri" pitchFamily="34" charset="0"/>
                  <a:ea typeface="HGPｺﾞｼｯｸE" pitchFamily="50" charset="-128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Calibri" pitchFamily="34" charset="0"/>
                  <a:ea typeface="HGPｺﾞｼｯｸE" pitchFamily="50" charset="-128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Calibri" pitchFamily="34" charset="0"/>
                  <a:ea typeface="HGPｺﾞｼｯｸE" pitchFamily="50" charset="-128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Calibri" pitchFamily="34" charset="0"/>
                  <a:ea typeface="HGPｺﾞｼｯｸE" pitchFamily="50" charset="-128"/>
                </a:defRPr>
              </a:lvl9pPr>
            </a:lstStyle>
            <a:p>
              <a:pPr>
                <a:defRPr/>
              </a:pPr>
              <a:endParaRPr kumimoji="0" lang="ja-JP" altLang="en-US">
                <a:solidFill>
                  <a:srgbClr val="000000"/>
                </a:solidFill>
              </a:endParaRPr>
            </a:p>
          </p:txBody>
        </p:sp>
        <p:sp>
          <p:nvSpPr>
            <p:cNvPr id="8" name="正方形/長方形 7"/>
            <p:cNvSpPr>
              <a:spLocks noChangeArrowheads="1"/>
            </p:cNvSpPr>
            <p:nvPr/>
          </p:nvSpPr>
          <p:spPr bwMode="gray">
            <a:xfrm>
              <a:off x="312738" y="2747963"/>
              <a:ext cx="986018" cy="109537"/>
            </a:xfrm>
            <a:prstGeom prst="rect">
              <a:avLst/>
            </a:prstGeom>
            <a:solidFill>
              <a:srgbClr val="B3B3B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kumimoji="1">
                  <a:solidFill>
                    <a:schemeClr val="tx1"/>
                  </a:solidFill>
                  <a:latin typeface="Calibri" pitchFamily="34" charset="0"/>
                  <a:ea typeface="HGPｺﾞｼｯｸE" pitchFamily="50" charset="-128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Calibri" pitchFamily="34" charset="0"/>
                  <a:ea typeface="HGPｺﾞｼｯｸE" pitchFamily="50" charset="-128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Calibri" pitchFamily="34" charset="0"/>
                  <a:ea typeface="HGPｺﾞｼｯｸE" pitchFamily="50" charset="-128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Calibri" pitchFamily="34" charset="0"/>
                  <a:ea typeface="HGPｺﾞｼｯｸE" pitchFamily="50" charset="-128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Calibri" pitchFamily="34" charset="0"/>
                  <a:ea typeface="HGPｺﾞｼｯｸE" pitchFamily="50" charset="-128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Calibri" pitchFamily="34" charset="0"/>
                  <a:ea typeface="HGPｺﾞｼｯｸE" pitchFamily="50" charset="-128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Calibri" pitchFamily="34" charset="0"/>
                  <a:ea typeface="HGPｺﾞｼｯｸE" pitchFamily="50" charset="-128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Calibri" pitchFamily="34" charset="0"/>
                  <a:ea typeface="HGPｺﾞｼｯｸE" pitchFamily="50" charset="-128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Calibri" pitchFamily="34" charset="0"/>
                  <a:ea typeface="HGPｺﾞｼｯｸE" pitchFamily="50" charset="-128"/>
                </a:defRPr>
              </a:lvl9pPr>
            </a:lstStyle>
            <a:p>
              <a:pPr>
                <a:defRPr/>
              </a:pPr>
              <a:endParaRPr kumimoji="0" lang="ja-JP" altLang="en-US">
                <a:solidFill>
                  <a:srgbClr val="000000"/>
                </a:solidFill>
              </a:endParaRPr>
            </a:p>
          </p:txBody>
        </p:sp>
      </p:grp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245050" y="176404"/>
            <a:ext cx="8839089" cy="461665"/>
          </a:xfrm>
          <a:prstGeom prst="rect">
            <a:avLst/>
          </a:prstGeom>
        </p:spPr>
        <p:txBody>
          <a:bodyPr wrap="none">
            <a:noAutofit/>
          </a:bodyPr>
          <a:lstStyle>
            <a:lvl1pPr algn="l">
              <a:defRPr sz="2400">
                <a:latin typeface="Arial Rounded MT Bold" panose="020F0704030504030204" pitchFamily="34" charset="0"/>
                <a:ea typeface="HGPｺﾞｼｯｸE" panose="020B0900000000000000" pitchFamily="50" charset="-128"/>
              </a:defRPr>
            </a:lvl1pPr>
          </a:lstStyle>
          <a:p>
            <a:r>
              <a:rPr lang="ja-JP" altLang="en-US" dirty="0"/>
              <a:t>マスター タイトルの書式設定</a:t>
            </a:r>
          </a:p>
        </p:txBody>
      </p:sp>
      <p:sp>
        <p:nvSpPr>
          <p:cNvPr id="60" name="テキスト プレースホルダー 59"/>
          <p:cNvSpPr>
            <a:spLocks noGrp="1"/>
          </p:cNvSpPr>
          <p:nvPr>
            <p:ph type="body" sz="quarter" idx="10"/>
          </p:nvPr>
        </p:nvSpPr>
        <p:spPr>
          <a:xfrm>
            <a:off x="4" y="177265"/>
            <a:ext cx="1221611" cy="4608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800" b="0" i="1">
                <a:latin typeface="Times New Roman" panose="02020603050405020304" pitchFamily="18" charset="0"/>
                <a:ea typeface="HGPｺﾞｼｯｸE" panose="020B0900000000000000" pitchFamily="50" charset="-128"/>
                <a:cs typeface="Times New Roman" panose="02020603050405020304" pitchFamily="18" charset="0"/>
              </a:defRPr>
            </a:lvl1pPr>
            <a:lvl2pPr algn="ctr">
              <a:defRPr sz="2400" b="0" i="1">
                <a:latin typeface="Times New Roman" panose="02020603050405020304" pitchFamily="18" charset="0"/>
                <a:ea typeface="HGPｺﾞｼｯｸE" panose="020B0900000000000000" pitchFamily="50" charset="-128"/>
                <a:cs typeface="Times New Roman" panose="02020603050405020304" pitchFamily="18" charset="0"/>
              </a:defRPr>
            </a:lvl2pPr>
            <a:lvl3pPr algn="ctr">
              <a:defRPr sz="2400" b="0" i="1">
                <a:latin typeface="Times New Roman" panose="02020603050405020304" pitchFamily="18" charset="0"/>
                <a:ea typeface="HGPｺﾞｼｯｸE" panose="020B0900000000000000" pitchFamily="50" charset="-128"/>
                <a:cs typeface="Times New Roman" panose="02020603050405020304" pitchFamily="18" charset="0"/>
              </a:defRPr>
            </a:lvl3pPr>
            <a:lvl4pPr algn="ctr">
              <a:defRPr sz="2400" b="0" i="1">
                <a:latin typeface="Times New Roman" panose="02020603050405020304" pitchFamily="18" charset="0"/>
                <a:ea typeface="HGPｺﾞｼｯｸE" panose="020B0900000000000000" pitchFamily="50" charset="-128"/>
                <a:cs typeface="Times New Roman" panose="02020603050405020304" pitchFamily="18" charset="0"/>
              </a:defRPr>
            </a:lvl4pPr>
            <a:lvl5pPr algn="ctr">
              <a:defRPr sz="2400" b="0" i="1">
                <a:latin typeface="Times New Roman" panose="02020603050405020304" pitchFamily="18" charset="0"/>
                <a:ea typeface="HGPｺﾞｼｯｸE" panose="020B0900000000000000" pitchFamily="50" charset="-128"/>
                <a:cs typeface="Times New Roman" panose="02020603050405020304" pitchFamily="18" charset="0"/>
              </a:defRPr>
            </a:lvl5pPr>
          </a:lstStyle>
          <a:p>
            <a:pPr lvl="0"/>
            <a:r>
              <a:rPr lang="ja-JP" altLang="en-US" dirty="0"/>
              <a:t>マ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quarter" idx="11"/>
          </p:nvPr>
        </p:nvSpPr>
        <p:spPr>
          <a:xfrm>
            <a:off x="232663" y="908721"/>
            <a:ext cx="11801231" cy="5689600"/>
          </a:xfrm>
          <a:prstGeom prst="rect">
            <a:avLst/>
          </a:prstGeom>
        </p:spPr>
        <p:txBody>
          <a:bodyPr/>
          <a:lstStyle>
            <a:lvl1pPr marL="342900" indent="-342900">
              <a:buFont typeface="Wingdings" panose="05000000000000000000" pitchFamily="2" charset="2"/>
              <a:buChar char="n"/>
              <a:defRPr sz="2400">
                <a:latin typeface="Arial Rounded MT Bold" panose="020F0704030504030204" pitchFamily="34" charset="0"/>
                <a:ea typeface="HGPｺﾞｼｯｸE" panose="020B0900000000000000" pitchFamily="50" charset="-128"/>
              </a:defRPr>
            </a:lvl1pPr>
            <a:lvl2pPr marL="742950" indent="-285750">
              <a:buFont typeface="Wingdings" panose="05000000000000000000" pitchFamily="2" charset="2"/>
              <a:buChar char="Ø"/>
              <a:defRPr sz="2000">
                <a:latin typeface="Arial Rounded MT Bold" panose="020F0704030504030204" pitchFamily="34" charset="0"/>
                <a:ea typeface="HGPｺﾞｼｯｸE" panose="020B0900000000000000" pitchFamily="50" charset="-128"/>
              </a:defRPr>
            </a:lvl2pPr>
            <a:lvl3pPr marL="1143000" indent="-228600">
              <a:buFont typeface="Wingdings" panose="05000000000000000000" pitchFamily="2" charset="2"/>
              <a:buChar char="ü"/>
              <a:defRPr sz="1800">
                <a:latin typeface="Arial Rounded MT Bold" panose="020F0704030504030204" pitchFamily="34" charset="0"/>
                <a:ea typeface="HGPｺﾞｼｯｸE" panose="020B0900000000000000" pitchFamily="50" charset="-128"/>
              </a:defRPr>
            </a:lvl3pPr>
            <a:lvl4pPr>
              <a:defRPr sz="1600">
                <a:latin typeface="Arial Rounded MT Bold" panose="020F0704030504030204" pitchFamily="34" charset="0"/>
                <a:ea typeface="HGPｺﾞｼｯｸE" panose="020B0900000000000000" pitchFamily="50" charset="-128"/>
              </a:defRPr>
            </a:lvl4pPr>
            <a:lvl5pPr>
              <a:defRPr sz="1600">
                <a:latin typeface="Arial Rounded MT Bold" panose="020F0704030504030204" pitchFamily="34" charset="0"/>
                <a:ea typeface="HGPｺﾞｼｯｸE" panose="020B0900000000000000" pitchFamily="50" charset="-128"/>
              </a:defRPr>
            </a:lvl5pPr>
          </a:lstStyle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416300012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スライド(番号有)_コンテンツ有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11"/>
          <p:cNvSpPr>
            <a:spLocks noChangeArrowheads="1"/>
          </p:cNvSpPr>
          <p:nvPr userDrawn="1"/>
        </p:nvSpPr>
        <p:spPr bwMode="gray">
          <a:xfrm>
            <a:off x="0" y="739779"/>
            <a:ext cx="12192000" cy="74613"/>
          </a:xfrm>
          <a:prstGeom prst="rect">
            <a:avLst/>
          </a:prstGeom>
          <a:solidFill>
            <a:srgbClr val="737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grpSp>
        <p:nvGrpSpPr>
          <p:cNvPr id="6" name="グループ化 62"/>
          <p:cNvGrpSpPr>
            <a:grpSpLocks/>
          </p:cNvGrpSpPr>
          <p:nvPr userDrawn="1"/>
        </p:nvGrpSpPr>
        <p:grpSpPr bwMode="auto">
          <a:xfrm>
            <a:off x="1" y="739779"/>
            <a:ext cx="1975339" cy="74613"/>
            <a:chOff x="312738" y="2747963"/>
            <a:chExt cx="1970087" cy="109537"/>
          </a:xfrm>
        </p:grpSpPr>
        <p:sp>
          <p:nvSpPr>
            <p:cNvPr id="7" name="正方形/長方形 6"/>
            <p:cNvSpPr>
              <a:spLocks noChangeArrowheads="1"/>
            </p:cNvSpPr>
            <p:nvPr/>
          </p:nvSpPr>
          <p:spPr bwMode="gray">
            <a:xfrm>
              <a:off x="312738" y="2747963"/>
              <a:ext cx="1970087" cy="109537"/>
            </a:xfrm>
            <a:prstGeom prst="rect">
              <a:avLst/>
            </a:prstGeom>
            <a:solidFill>
              <a:srgbClr val="FD001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kumimoji="1">
                  <a:solidFill>
                    <a:schemeClr val="tx1"/>
                  </a:solidFill>
                  <a:latin typeface="Calibri" pitchFamily="34" charset="0"/>
                  <a:ea typeface="HGPｺﾞｼｯｸE" pitchFamily="50" charset="-128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Calibri" pitchFamily="34" charset="0"/>
                  <a:ea typeface="HGPｺﾞｼｯｸE" pitchFamily="50" charset="-128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Calibri" pitchFamily="34" charset="0"/>
                  <a:ea typeface="HGPｺﾞｼｯｸE" pitchFamily="50" charset="-128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Calibri" pitchFamily="34" charset="0"/>
                  <a:ea typeface="HGPｺﾞｼｯｸE" pitchFamily="50" charset="-128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Calibri" pitchFamily="34" charset="0"/>
                  <a:ea typeface="HGPｺﾞｼｯｸE" pitchFamily="50" charset="-128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Calibri" pitchFamily="34" charset="0"/>
                  <a:ea typeface="HGPｺﾞｼｯｸE" pitchFamily="50" charset="-128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Calibri" pitchFamily="34" charset="0"/>
                  <a:ea typeface="HGPｺﾞｼｯｸE" pitchFamily="50" charset="-128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Calibri" pitchFamily="34" charset="0"/>
                  <a:ea typeface="HGPｺﾞｼｯｸE" pitchFamily="50" charset="-128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Calibri" pitchFamily="34" charset="0"/>
                  <a:ea typeface="HGPｺﾞｼｯｸE" pitchFamily="50" charset="-128"/>
                </a:defRPr>
              </a:lvl9pPr>
            </a:lstStyle>
            <a:p>
              <a:pPr>
                <a:defRPr/>
              </a:pPr>
              <a:endParaRPr kumimoji="0" lang="ja-JP" altLang="en-US">
                <a:solidFill>
                  <a:srgbClr val="000000"/>
                </a:solidFill>
              </a:endParaRPr>
            </a:p>
          </p:txBody>
        </p:sp>
        <p:sp>
          <p:nvSpPr>
            <p:cNvPr id="8" name="正方形/長方形 7"/>
            <p:cNvSpPr>
              <a:spLocks noChangeArrowheads="1"/>
            </p:cNvSpPr>
            <p:nvPr/>
          </p:nvSpPr>
          <p:spPr bwMode="gray">
            <a:xfrm>
              <a:off x="312738" y="2747963"/>
              <a:ext cx="986018" cy="109537"/>
            </a:xfrm>
            <a:prstGeom prst="rect">
              <a:avLst/>
            </a:prstGeom>
            <a:solidFill>
              <a:srgbClr val="B3B3B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kumimoji="1">
                  <a:solidFill>
                    <a:schemeClr val="tx1"/>
                  </a:solidFill>
                  <a:latin typeface="Calibri" pitchFamily="34" charset="0"/>
                  <a:ea typeface="HGPｺﾞｼｯｸE" pitchFamily="50" charset="-128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Calibri" pitchFamily="34" charset="0"/>
                  <a:ea typeface="HGPｺﾞｼｯｸE" pitchFamily="50" charset="-128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Calibri" pitchFamily="34" charset="0"/>
                  <a:ea typeface="HGPｺﾞｼｯｸE" pitchFamily="50" charset="-128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Calibri" pitchFamily="34" charset="0"/>
                  <a:ea typeface="HGPｺﾞｼｯｸE" pitchFamily="50" charset="-128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Calibri" pitchFamily="34" charset="0"/>
                  <a:ea typeface="HGPｺﾞｼｯｸE" pitchFamily="50" charset="-128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Calibri" pitchFamily="34" charset="0"/>
                  <a:ea typeface="HGPｺﾞｼｯｸE" pitchFamily="50" charset="-128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Calibri" pitchFamily="34" charset="0"/>
                  <a:ea typeface="HGPｺﾞｼｯｸE" pitchFamily="50" charset="-128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Calibri" pitchFamily="34" charset="0"/>
                  <a:ea typeface="HGPｺﾞｼｯｸE" pitchFamily="50" charset="-128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Calibri" pitchFamily="34" charset="0"/>
                  <a:ea typeface="HGPｺﾞｼｯｸE" pitchFamily="50" charset="-128"/>
                </a:defRPr>
              </a:lvl9pPr>
            </a:lstStyle>
            <a:p>
              <a:pPr>
                <a:defRPr/>
              </a:pPr>
              <a:endParaRPr kumimoji="0" lang="ja-JP" altLang="en-US">
                <a:solidFill>
                  <a:srgbClr val="000000"/>
                </a:solidFill>
              </a:endParaRPr>
            </a:p>
          </p:txBody>
        </p:sp>
      </p:grp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245050" y="176404"/>
            <a:ext cx="8839089" cy="461665"/>
          </a:xfrm>
          <a:prstGeom prst="rect">
            <a:avLst/>
          </a:prstGeom>
        </p:spPr>
        <p:txBody>
          <a:bodyPr wrap="none">
            <a:noAutofit/>
          </a:bodyPr>
          <a:lstStyle>
            <a:lvl1pPr algn="l">
              <a:defRPr sz="2400">
                <a:latin typeface="Arial Rounded MT Bold" panose="020F0704030504030204" pitchFamily="34" charset="0"/>
                <a:ea typeface="HGPｺﾞｼｯｸE" panose="020B0900000000000000" pitchFamily="50" charset="-128"/>
              </a:defRPr>
            </a:lvl1pPr>
          </a:lstStyle>
          <a:p>
            <a:r>
              <a:rPr lang="ja-JP" altLang="en-US" dirty="0"/>
              <a:t>マスター タイトルの書式設定</a:t>
            </a:r>
          </a:p>
        </p:txBody>
      </p:sp>
      <p:sp>
        <p:nvSpPr>
          <p:cNvPr id="60" name="テキスト プレースホルダー 59"/>
          <p:cNvSpPr>
            <a:spLocks noGrp="1"/>
          </p:cNvSpPr>
          <p:nvPr>
            <p:ph type="body" sz="quarter" idx="10"/>
          </p:nvPr>
        </p:nvSpPr>
        <p:spPr>
          <a:xfrm>
            <a:off x="4" y="177265"/>
            <a:ext cx="1221611" cy="4608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800" b="0" i="1">
                <a:latin typeface="Times New Roman" panose="02020603050405020304" pitchFamily="18" charset="0"/>
                <a:ea typeface="HGPｺﾞｼｯｸE" panose="020B0900000000000000" pitchFamily="50" charset="-128"/>
                <a:cs typeface="Times New Roman" panose="02020603050405020304" pitchFamily="18" charset="0"/>
              </a:defRPr>
            </a:lvl1pPr>
            <a:lvl2pPr algn="ctr">
              <a:defRPr sz="2400" b="0" i="1">
                <a:latin typeface="Times New Roman" panose="02020603050405020304" pitchFamily="18" charset="0"/>
                <a:ea typeface="HGPｺﾞｼｯｸE" panose="020B0900000000000000" pitchFamily="50" charset="-128"/>
                <a:cs typeface="Times New Roman" panose="02020603050405020304" pitchFamily="18" charset="0"/>
              </a:defRPr>
            </a:lvl2pPr>
            <a:lvl3pPr algn="ctr">
              <a:defRPr sz="2400" b="0" i="1">
                <a:latin typeface="Times New Roman" panose="02020603050405020304" pitchFamily="18" charset="0"/>
                <a:ea typeface="HGPｺﾞｼｯｸE" panose="020B0900000000000000" pitchFamily="50" charset="-128"/>
                <a:cs typeface="Times New Roman" panose="02020603050405020304" pitchFamily="18" charset="0"/>
              </a:defRPr>
            </a:lvl3pPr>
            <a:lvl4pPr algn="ctr">
              <a:defRPr sz="2400" b="0" i="1">
                <a:latin typeface="Times New Roman" panose="02020603050405020304" pitchFamily="18" charset="0"/>
                <a:ea typeface="HGPｺﾞｼｯｸE" panose="020B0900000000000000" pitchFamily="50" charset="-128"/>
                <a:cs typeface="Times New Roman" panose="02020603050405020304" pitchFamily="18" charset="0"/>
              </a:defRPr>
            </a:lvl4pPr>
            <a:lvl5pPr algn="ctr">
              <a:defRPr sz="2400" b="0" i="1">
                <a:latin typeface="Times New Roman" panose="02020603050405020304" pitchFamily="18" charset="0"/>
                <a:ea typeface="HGPｺﾞｼｯｸE" panose="020B0900000000000000" pitchFamily="50" charset="-128"/>
                <a:cs typeface="Times New Roman" panose="02020603050405020304" pitchFamily="18" charset="0"/>
              </a:defRPr>
            </a:lvl5pPr>
          </a:lstStyle>
          <a:p>
            <a:pPr lvl="0"/>
            <a:r>
              <a:rPr lang="ja-JP" altLang="en-US" dirty="0"/>
              <a:t>マ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quarter" idx="11"/>
          </p:nvPr>
        </p:nvSpPr>
        <p:spPr>
          <a:xfrm>
            <a:off x="232663" y="908721"/>
            <a:ext cx="11801231" cy="5689600"/>
          </a:xfrm>
          <a:prstGeom prst="rect">
            <a:avLst/>
          </a:prstGeom>
        </p:spPr>
        <p:txBody>
          <a:bodyPr/>
          <a:lstStyle>
            <a:lvl1pPr marL="342900" indent="-342900">
              <a:buClr>
                <a:schemeClr val="accent2">
                  <a:lumMod val="75000"/>
                </a:schemeClr>
              </a:buClr>
              <a:buFont typeface="Wingdings" panose="05000000000000000000" pitchFamily="2" charset="2"/>
              <a:buChar char="n"/>
              <a:defRPr sz="2400">
                <a:latin typeface="Arial Rounded MT Bold" panose="020F0704030504030204" pitchFamily="34" charset="0"/>
                <a:ea typeface="HGPｺﾞｼｯｸE" panose="020B0900000000000000" pitchFamily="50" charset="-128"/>
              </a:defRPr>
            </a:lvl1pPr>
            <a:lvl2pPr marL="742950" indent="-285750">
              <a:buClr>
                <a:schemeClr val="accent2">
                  <a:lumMod val="75000"/>
                </a:schemeClr>
              </a:buClr>
              <a:buFont typeface="Wingdings" panose="05000000000000000000" pitchFamily="2" charset="2"/>
              <a:buChar char="Ø"/>
              <a:defRPr sz="2000">
                <a:latin typeface="Arial Rounded MT Bold" panose="020F0704030504030204" pitchFamily="34" charset="0"/>
                <a:ea typeface="HGPｺﾞｼｯｸE" panose="020B0900000000000000" pitchFamily="50" charset="-128"/>
              </a:defRPr>
            </a:lvl2pPr>
            <a:lvl3pPr marL="1143000" indent="-228600">
              <a:buClr>
                <a:schemeClr val="accent2">
                  <a:lumMod val="75000"/>
                </a:schemeClr>
              </a:buClr>
              <a:buFont typeface="Wingdings" panose="05000000000000000000" pitchFamily="2" charset="2"/>
              <a:buChar char="ü"/>
              <a:defRPr sz="1800">
                <a:latin typeface="Arial Rounded MT Bold" panose="020F0704030504030204" pitchFamily="34" charset="0"/>
                <a:ea typeface="HGPｺﾞｼｯｸE" panose="020B0900000000000000" pitchFamily="50" charset="-128"/>
              </a:defRPr>
            </a:lvl3pPr>
            <a:lvl4pPr>
              <a:buClr>
                <a:schemeClr val="accent2">
                  <a:lumMod val="75000"/>
                </a:schemeClr>
              </a:buClr>
              <a:defRPr sz="1600">
                <a:latin typeface="Arial Rounded MT Bold" panose="020F0704030504030204" pitchFamily="34" charset="0"/>
                <a:ea typeface="HGPｺﾞｼｯｸE" panose="020B0900000000000000" pitchFamily="50" charset="-128"/>
              </a:defRPr>
            </a:lvl4pPr>
            <a:lvl5pPr>
              <a:buClr>
                <a:schemeClr val="accent2">
                  <a:lumMod val="75000"/>
                </a:schemeClr>
              </a:buClr>
              <a:defRPr sz="1600">
                <a:latin typeface="Arial Rounded MT Bold" panose="020F0704030504030204" pitchFamily="34" charset="0"/>
                <a:ea typeface="HGPｺﾞｼｯｸE" panose="020B0900000000000000" pitchFamily="50" charset="-128"/>
              </a:defRPr>
            </a:lvl5pPr>
          </a:lstStyle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87922200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スライド(番号無)_コンテンツ無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11"/>
          <p:cNvSpPr>
            <a:spLocks noChangeArrowheads="1"/>
          </p:cNvSpPr>
          <p:nvPr userDrawn="1"/>
        </p:nvSpPr>
        <p:spPr bwMode="gray">
          <a:xfrm>
            <a:off x="0" y="739779"/>
            <a:ext cx="12192000" cy="74613"/>
          </a:xfrm>
          <a:prstGeom prst="rect">
            <a:avLst/>
          </a:prstGeom>
          <a:solidFill>
            <a:srgbClr val="737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grpSp>
        <p:nvGrpSpPr>
          <p:cNvPr id="4" name="グループ化 62"/>
          <p:cNvGrpSpPr>
            <a:grpSpLocks/>
          </p:cNvGrpSpPr>
          <p:nvPr userDrawn="1"/>
        </p:nvGrpSpPr>
        <p:grpSpPr bwMode="auto">
          <a:xfrm>
            <a:off x="1" y="739779"/>
            <a:ext cx="1975339" cy="74613"/>
            <a:chOff x="312738" y="2747963"/>
            <a:chExt cx="1970087" cy="109537"/>
          </a:xfrm>
        </p:grpSpPr>
        <p:sp>
          <p:nvSpPr>
            <p:cNvPr id="5" name="正方形/長方形 4"/>
            <p:cNvSpPr>
              <a:spLocks noChangeArrowheads="1"/>
            </p:cNvSpPr>
            <p:nvPr/>
          </p:nvSpPr>
          <p:spPr bwMode="gray">
            <a:xfrm>
              <a:off x="312738" y="2747963"/>
              <a:ext cx="1970087" cy="109537"/>
            </a:xfrm>
            <a:prstGeom prst="rect">
              <a:avLst/>
            </a:prstGeom>
            <a:solidFill>
              <a:srgbClr val="FD001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kumimoji="1">
                  <a:solidFill>
                    <a:schemeClr val="tx1"/>
                  </a:solidFill>
                  <a:latin typeface="Calibri" pitchFamily="34" charset="0"/>
                  <a:ea typeface="HGPｺﾞｼｯｸE" pitchFamily="50" charset="-128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Calibri" pitchFamily="34" charset="0"/>
                  <a:ea typeface="HGPｺﾞｼｯｸE" pitchFamily="50" charset="-128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Calibri" pitchFamily="34" charset="0"/>
                  <a:ea typeface="HGPｺﾞｼｯｸE" pitchFamily="50" charset="-128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Calibri" pitchFamily="34" charset="0"/>
                  <a:ea typeface="HGPｺﾞｼｯｸE" pitchFamily="50" charset="-128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Calibri" pitchFamily="34" charset="0"/>
                  <a:ea typeface="HGPｺﾞｼｯｸE" pitchFamily="50" charset="-128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Calibri" pitchFamily="34" charset="0"/>
                  <a:ea typeface="HGPｺﾞｼｯｸE" pitchFamily="50" charset="-128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Calibri" pitchFamily="34" charset="0"/>
                  <a:ea typeface="HGPｺﾞｼｯｸE" pitchFamily="50" charset="-128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Calibri" pitchFamily="34" charset="0"/>
                  <a:ea typeface="HGPｺﾞｼｯｸE" pitchFamily="50" charset="-128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Calibri" pitchFamily="34" charset="0"/>
                  <a:ea typeface="HGPｺﾞｼｯｸE" pitchFamily="50" charset="-128"/>
                </a:defRPr>
              </a:lvl9pPr>
            </a:lstStyle>
            <a:p>
              <a:pPr>
                <a:defRPr/>
              </a:pPr>
              <a:endParaRPr kumimoji="0" lang="ja-JP" altLang="en-US">
                <a:solidFill>
                  <a:srgbClr val="000000"/>
                </a:solidFill>
              </a:endParaRPr>
            </a:p>
          </p:txBody>
        </p:sp>
        <p:sp>
          <p:nvSpPr>
            <p:cNvPr id="6" name="正方形/長方形 5"/>
            <p:cNvSpPr>
              <a:spLocks noChangeArrowheads="1"/>
            </p:cNvSpPr>
            <p:nvPr/>
          </p:nvSpPr>
          <p:spPr bwMode="gray">
            <a:xfrm>
              <a:off x="312738" y="2747963"/>
              <a:ext cx="986018" cy="109537"/>
            </a:xfrm>
            <a:prstGeom prst="rect">
              <a:avLst/>
            </a:prstGeom>
            <a:solidFill>
              <a:srgbClr val="B3B3B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kumimoji="1">
                  <a:solidFill>
                    <a:schemeClr val="tx1"/>
                  </a:solidFill>
                  <a:latin typeface="Calibri" pitchFamily="34" charset="0"/>
                  <a:ea typeface="HGPｺﾞｼｯｸE" pitchFamily="50" charset="-128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Calibri" pitchFamily="34" charset="0"/>
                  <a:ea typeface="HGPｺﾞｼｯｸE" pitchFamily="50" charset="-128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Calibri" pitchFamily="34" charset="0"/>
                  <a:ea typeface="HGPｺﾞｼｯｸE" pitchFamily="50" charset="-128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Calibri" pitchFamily="34" charset="0"/>
                  <a:ea typeface="HGPｺﾞｼｯｸE" pitchFamily="50" charset="-128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Calibri" pitchFamily="34" charset="0"/>
                  <a:ea typeface="HGPｺﾞｼｯｸE" pitchFamily="50" charset="-128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Calibri" pitchFamily="34" charset="0"/>
                  <a:ea typeface="HGPｺﾞｼｯｸE" pitchFamily="50" charset="-128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Calibri" pitchFamily="34" charset="0"/>
                  <a:ea typeface="HGPｺﾞｼｯｸE" pitchFamily="50" charset="-128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Calibri" pitchFamily="34" charset="0"/>
                  <a:ea typeface="HGPｺﾞｼｯｸE" pitchFamily="50" charset="-128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Calibri" pitchFamily="34" charset="0"/>
                  <a:ea typeface="HGPｺﾞｼｯｸE" pitchFamily="50" charset="-128"/>
                </a:defRPr>
              </a:lvl9pPr>
            </a:lstStyle>
            <a:p>
              <a:pPr>
                <a:defRPr/>
              </a:pPr>
              <a:endParaRPr kumimoji="0" lang="ja-JP" altLang="en-US">
                <a:solidFill>
                  <a:srgbClr val="000000"/>
                </a:solidFill>
              </a:endParaRPr>
            </a:p>
          </p:txBody>
        </p:sp>
      </p:grp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58114" y="176404"/>
            <a:ext cx="9926025" cy="461665"/>
          </a:xfrm>
          <a:prstGeom prst="rect">
            <a:avLst/>
          </a:prstGeom>
        </p:spPr>
        <p:txBody>
          <a:bodyPr wrap="none">
            <a:noAutofit/>
          </a:bodyPr>
          <a:lstStyle>
            <a:lvl1pPr algn="l">
              <a:defRPr sz="2400">
                <a:latin typeface="Arial Rounded MT Bold" panose="020F0704030504030204" pitchFamily="34" charset="0"/>
                <a:ea typeface="HGPｺﾞｼｯｸE" panose="020B0900000000000000" pitchFamily="50" charset="-128"/>
              </a:defRPr>
            </a:lvl1pPr>
          </a:lstStyle>
          <a:p>
            <a:r>
              <a:rPr lang="ja-JP" altLang="en-US" dirty="0"/>
              <a:t>マスター タイトルの書式設定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83855877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744" r:id="rId1"/>
    <p:sldLayoutId id="2147483745" r:id="rId2"/>
    <p:sldLayoutId id="2147483748" r:id="rId3"/>
    <p:sldLayoutId id="2147483746" r:id="rId4"/>
    <p:sldLayoutId id="2147483747" r:id="rId5"/>
    <p:sldLayoutId id="2147483749" r:id="rId6"/>
    <p:sldLayoutId id="2147483750" r:id="rId7"/>
    <p:sldLayoutId id="2147483754" r:id="rId8"/>
    <p:sldLayoutId id="2147483751" r:id="rId9"/>
    <p:sldLayoutId id="2147483752" r:id="rId10"/>
    <p:sldLayoutId id="2147483755" r:id="rId11"/>
    <p:sldLayoutId id="2147483753" r:id="rId12"/>
    <p:sldLayoutId id="2147483743" r:id="rId13"/>
    <p:sldLayoutId id="2147483758" r:id="rId14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Arial Rounded MT Bold" pitchFamily="34" charset="0"/>
          <a:ea typeface="HGPｺﾞｼｯｸE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Arial Rounded MT Bold" pitchFamily="34" charset="0"/>
          <a:ea typeface="HGPｺﾞｼｯｸE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Arial Rounded MT Bold" pitchFamily="34" charset="0"/>
          <a:ea typeface="HGPｺﾞｼｯｸE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Arial Rounded MT Bold" pitchFamily="34" charset="0"/>
          <a:ea typeface="HGPｺﾞｼｯｸE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Arial Rounded MT Bold" pitchFamily="34" charset="0"/>
          <a:ea typeface="HGPｺﾞｼｯｸE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Arial Rounded MT Bold" pitchFamily="34" charset="0"/>
          <a:ea typeface="HGPｺﾞｼｯｸE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Arial Rounded MT Bold" pitchFamily="34" charset="0"/>
          <a:ea typeface="HGPｺﾞｼｯｸE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Arial Rounded MT Bold" pitchFamily="34" charset="0"/>
          <a:ea typeface="HGPｺﾞｼｯｸE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4.xml"/><Relationship Id="rId4" Type="http://schemas.openxmlformats.org/officeDocument/2006/relationships/image" Target="../media/image10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7" Type="http://schemas.openxmlformats.org/officeDocument/2006/relationships/image" Target="../media/image14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4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image" Target="../media/image3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4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4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4.xml"/><Relationship Id="rId4" Type="http://schemas.openxmlformats.org/officeDocument/2006/relationships/image" Target="../media/image2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4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4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4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4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4.xml"/><Relationship Id="rId6" Type="http://schemas.openxmlformats.org/officeDocument/2006/relationships/image" Target="../media/image2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4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タイトル 1"/>
          <p:cNvSpPr>
            <a:spLocks noGrp="1"/>
          </p:cNvSpPr>
          <p:nvPr>
            <p:ph type="ctrTitle"/>
          </p:nvPr>
        </p:nvSpPr>
        <p:spPr bwMode="auto">
          <a:xfrm>
            <a:off x="1112766" y="3068950"/>
            <a:ext cx="9725676" cy="261610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altLang="ja-JP" sz="2800" b="1" dirty="0" smtClean="0">
                <a:latin typeface="Meiryo UI" pitchFamily="50" charset="-128"/>
                <a:ea typeface="Meiryo UI" pitchFamily="50" charset="-128"/>
              </a:rPr>
              <a:t>Review of </a:t>
            </a:r>
            <a:r>
              <a:rPr lang="en-US" altLang="ja-JP" sz="2800" b="1" dirty="0">
                <a:latin typeface="Meiryo UI" pitchFamily="50" charset="-128"/>
                <a:ea typeface="Meiryo UI" pitchFamily="50" charset="-128"/>
              </a:rPr>
              <a:t/>
            </a:r>
            <a:br>
              <a:rPr lang="en-US" altLang="ja-JP" sz="2800" b="1" dirty="0">
                <a:latin typeface="Meiryo UI" pitchFamily="50" charset="-128"/>
                <a:ea typeface="Meiryo UI" pitchFamily="50" charset="-128"/>
              </a:rPr>
            </a:br>
            <a:r>
              <a:rPr lang="en-US" altLang="ja-JP" sz="2800" b="1" dirty="0" smtClean="0">
                <a:latin typeface="Meiryo UI" pitchFamily="50" charset="-128"/>
                <a:ea typeface="Meiryo UI" pitchFamily="50" charset="-128"/>
              </a:rPr>
              <a:t>“Do </a:t>
            </a:r>
            <a:r>
              <a:rPr lang="en-US" altLang="ja-JP" sz="2800" b="1" dirty="0">
                <a:latin typeface="Meiryo UI" pitchFamily="50" charset="-128"/>
                <a:ea typeface="Meiryo UI" pitchFamily="50" charset="-128"/>
              </a:rPr>
              <a:t>changes in neighborhood characteristics lead </a:t>
            </a:r>
            <a:r>
              <a:rPr lang="en-US" altLang="ja-JP" sz="2800" b="1" dirty="0" smtClean="0">
                <a:latin typeface="Meiryo UI" pitchFamily="50" charset="-128"/>
                <a:ea typeface="Meiryo UI" pitchFamily="50" charset="-128"/>
              </a:rPr>
              <a:t/>
            </a:r>
            <a:br>
              <a:rPr lang="en-US" altLang="ja-JP" sz="2800" b="1" dirty="0" smtClean="0">
                <a:latin typeface="Meiryo UI" pitchFamily="50" charset="-128"/>
                <a:ea typeface="Meiryo UI" pitchFamily="50" charset="-128"/>
              </a:rPr>
            </a:br>
            <a:r>
              <a:rPr lang="en-US" altLang="ja-JP" sz="2800" b="1" dirty="0" smtClean="0">
                <a:latin typeface="Meiryo UI" pitchFamily="50" charset="-128"/>
                <a:ea typeface="Meiryo UI" pitchFamily="50" charset="-128"/>
              </a:rPr>
              <a:t>to </a:t>
            </a:r>
            <a:r>
              <a:rPr lang="en-US" altLang="ja-JP" sz="2800" b="1" dirty="0">
                <a:latin typeface="Meiryo UI" pitchFamily="50" charset="-128"/>
                <a:ea typeface="Meiryo UI" pitchFamily="50" charset="-128"/>
              </a:rPr>
              <a:t>changes in </a:t>
            </a:r>
            <a:r>
              <a:rPr lang="en-US" altLang="ja-JP" sz="2800" b="1" dirty="0" smtClean="0">
                <a:latin typeface="Meiryo UI" pitchFamily="50" charset="-128"/>
                <a:ea typeface="Meiryo UI" pitchFamily="50" charset="-128"/>
              </a:rPr>
              <a:t>travel behavior</a:t>
            </a:r>
            <a:r>
              <a:rPr lang="en-US" altLang="ja-JP" sz="2800" b="1" dirty="0">
                <a:latin typeface="Meiryo UI" pitchFamily="50" charset="-128"/>
                <a:ea typeface="Meiryo UI" pitchFamily="50" charset="-128"/>
              </a:rPr>
              <a:t>? </a:t>
            </a:r>
            <a:r>
              <a:rPr lang="en-US" altLang="ja-JP" sz="2800" b="1" dirty="0" smtClean="0">
                <a:latin typeface="Meiryo UI" pitchFamily="50" charset="-128"/>
                <a:ea typeface="Meiryo UI" pitchFamily="50" charset="-128"/>
              </a:rPr>
              <a:t/>
            </a:r>
            <a:br>
              <a:rPr lang="en-US" altLang="ja-JP" sz="2800" b="1" dirty="0" smtClean="0">
                <a:latin typeface="Meiryo UI" pitchFamily="50" charset="-128"/>
                <a:ea typeface="Meiryo UI" pitchFamily="50" charset="-128"/>
              </a:rPr>
            </a:br>
            <a:r>
              <a:rPr lang="en-US" altLang="ja-JP" sz="2800" b="1" dirty="0" smtClean="0">
                <a:latin typeface="Meiryo UI" pitchFamily="50" charset="-128"/>
                <a:ea typeface="Meiryo UI" pitchFamily="50" charset="-128"/>
              </a:rPr>
              <a:t>A </a:t>
            </a:r>
            <a:r>
              <a:rPr lang="en-US" altLang="ja-JP" sz="2800" b="1" dirty="0">
                <a:latin typeface="Meiryo UI" pitchFamily="50" charset="-128"/>
                <a:ea typeface="Meiryo UI" pitchFamily="50" charset="-128"/>
              </a:rPr>
              <a:t>structural equations modeling </a:t>
            </a:r>
            <a:r>
              <a:rPr lang="en-US" altLang="ja-JP" sz="2800" b="1" dirty="0" smtClean="0">
                <a:latin typeface="Meiryo UI" pitchFamily="50" charset="-128"/>
                <a:ea typeface="Meiryo UI" pitchFamily="50" charset="-128"/>
              </a:rPr>
              <a:t>approach”</a:t>
            </a:r>
            <a:br>
              <a:rPr lang="en-US" altLang="ja-JP" sz="2800" b="1" dirty="0" smtClean="0">
                <a:latin typeface="Meiryo UI" pitchFamily="50" charset="-128"/>
                <a:ea typeface="Meiryo UI" pitchFamily="50" charset="-128"/>
              </a:rPr>
            </a:br>
            <a:r>
              <a:rPr lang="en-US" altLang="ja-JP" sz="2800" b="1" dirty="0" smtClean="0">
                <a:latin typeface="Meiryo UI" pitchFamily="50" charset="-128"/>
                <a:ea typeface="Meiryo UI" pitchFamily="50" charset="-128"/>
              </a:rPr>
              <a:t/>
            </a:r>
            <a:br>
              <a:rPr lang="en-US" altLang="ja-JP" sz="2800" b="1" dirty="0" smtClean="0">
                <a:latin typeface="Meiryo UI" pitchFamily="50" charset="-128"/>
                <a:ea typeface="Meiryo UI" pitchFamily="50" charset="-128"/>
              </a:rPr>
            </a:br>
            <a:endParaRPr lang="ja-JP" altLang="en-US" sz="2400" b="1" dirty="0">
              <a:latin typeface="Meiryo UI" pitchFamily="50" charset="-128"/>
              <a:ea typeface="Meiryo UI" pitchFamily="50" charset="-128"/>
            </a:endParaRPr>
          </a:p>
        </p:txBody>
      </p:sp>
      <p:sp>
        <p:nvSpPr>
          <p:cNvPr id="12293" name="Text Box 83"/>
          <p:cNvSpPr txBox="1">
            <a:spLocks noChangeArrowheads="1"/>
          </p:cNvSpPr>
          <p:nvPr/>
        </p:nvSpPr>
        <p:spPr bwMode="gray">
          <a:xfrm>
            <a:off x="8040270" y="5733320"/>
            <a:ext cx="4089389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9pPr>
          </a:lstStyle>
          <a:p>
            <a:pPr eaLnBrk="1" hangingPunct="1"/>
            <a:r>
              <a:rPr lang="en-US" altLang="ja-JP" sz="2000" b="1" dirty="0" smtClean="0">
                <a:latin typeface="Meiryo UI" pitchFamily="50" charset="-128"/>
                <a:ea typeface="Meiryo UI" pitchFamily="50" charset="-128"/>
              </a:rPr>
              <a:t>Lab:</a:t>
            </a:r>
            <a:r>
              <a:rPr lang="ja-JP" altLang="en-US" sz="2000" b="1" dirty="0" smtClean="0">
                <a:latin typeface="Meiryo UI" pitchFamily="50" charset="-128"/>
                <a:ea typeface="Meiryo UI" pitchFamily="50" charset="-128"/>
              </a:rPr>
              <a:t> </a:t>
            </a:r>
            <a:r>
              <a:rPr lang="en-US" altLang="ja-JP" sz="2000" b="1" dirty="0" smtClean="0">
                <a:latin typeface="Meiryo UI" pitchFamily="50" charset="-128"/>
                <a:ea typeface="Meiryo UI" pitchFamily="50" charset="-128"/>
              </a:rPr>
              <a:t>	          Traffic and City </a:t>
            </a:r>
          </a:p>
          <a:p>
            <a:pPr eaLnBrk="1" hangingPunct="1"/>
            <a:r>
              <a:rPr lang="en-US" altLang="ja-JP" sz="2000" b="1" dirty="0" smtClean="0">
                <a:latin typeface="Meiryo UI" pitchFamily="50" charset="-128"/>
                <a:ea typeface="Meiryo UI" pitchFamily="50" charset="-128"/>
              </a:rPr>
              <a:t>Student ID:</a:t>
            </a:r>
            <a:r>
              <a:rPr lang="ja-JP" altLang="en-US" sz="2000" b="1" dirty="0" smtClean="0">
                <a:latin typeface="Meiryo UI" pitchFamily="50" charset="-128"/>
                <a:ea typeface="Meiryo UI" pitchFamily="50" charset="-128"/>
              </a:rPr>
              <a:t> </a:t>
            </a:r>
            <a:r>
              <a:rPr lang="en-US" altLang="ja-JP" sz="2000" b="1" dirty="0" smtClean="0">
                <a:latin typeface="Meiryo UI" pitchFamily="50" charset="-128"/>
                <a:ea typeface="Meiryo UI" pitchFamily="50" charset="-128"/>
              </a:rPr>
              <a:t>	</a:t>
            </a:r>
            <a:r>
              <a:rPr lang="en-US" altLang="ja-JP" sz="2000" b="1" dirty="0" err="1" smtClean="0">
                <a:latin typeface="Meiryo UI" pitchFamily="50" charset="-128"/>
                <a:ea typeface="Meiryo UI" pitchFamily="50" charset="-128"/>
              </a:rPr>
              <a:t>D22WA003</a:t>
            </a:r>
            <a:endParaRPr lang="en-US" altLang="ja-JP" sz="2000" b="1" dirty="0" smtClean="0">
              <a:latin typeface="Meiryo UI" pitchFamily="50" charset="-128"/>
              <a:ea typeface="Meiryo UI" pitchFamily="50" charset="-128"/>
            </a:endParaRPr>
          </a:p>
          <a:p>
            <a:pPr eaLnBrk="1" hangingPunct="1"/>
            <a:r>
              <a:rPr lang="en-US" altLang="ja-JP" sz="2000" b="1" dirty="0" smtClean="0">
                <a:latin typeface="Meiryo UI" pitchFamily="50" charset="-128"/>
                <a:ea typeface="Meiryo UI" pitchFamily="50" charset="-128"/>
              </a:rPr>
              <a:t>Name:		</a:t>
            </a:r>
            <a:r>
              <a:rPr lang="en-US" altLang="ja-JP" sz="2000" b="1" dirty="0" err="1" smtClean="0">
                <a:latin typeface="Meiryo UI" pitchFamily="50" charset="-128"/>
                <a:ea typeface="Meiryo UI" pitchFamily="50" charset="-128"/>
              </a:rPr>
              <a:t>Tomoichi</a:t>
            </a:r>
            <a:r>
              <a:rPr lang="en-US" altLang="ja-JP" sz="2000" b="1" dirty="0" smtClean="0">
                <a:latin typeface="Meiryo UI" pitchFamily="50" charset="-128"/>
                <a:ea typeface="Meiryo UI" pitchFamily="50" charset="-128"/>
              </a:rPr>
              <a:t> Ebata</a:t>
            </a:r>
            <a:endParaRPr lang="ja-JP" altLang="en-US" sz="2000" b="1" dirty="0">
              <a:latin typeface="Meiryo UI" pitchFamily="50" charset="-128"/>
              <a:ea typeface="Meiryo UI" pitchFamily="50" charset="-128"/>
            </a:endParaRPr>
          </a:p>
        </p:txBody>
      </p:sp>
      <p:sp>
        <p:nvSpPr>
          <p:cNvPr id="2" name="正方形/長方形 1"/>
          <p:cNvSpPr/>
          <p:nvPr/>
        </p:nvSpPr>
        <p:spPr>
          <a:xfrm>
            <a:off x="9264440" y="332570"/>
            <a:ext cx="2567510" cy="23391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Authors</a:t>
            </a:r>
          </a:p>
          <a:p>
            <a:r>
              <a:rPr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Cao, XinYu</a:t>
            </a:r>
          </a:p>
          <a:p>
            <a:r>
              <a:rPr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Mokhtarian, Patricia L</a:t>
            </a:r>
          </a:p>
          <a:p>
            <a:r>
              <a:rPr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Handy, Susan </a:t>
            </a:r>
            <a:r>
              <a:rPr lang="ja-JP" altLang="en-US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L</a:t>
            </a:r>
            <a:endParaRPr lang="en-US" altLang="ja-JP" b="1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lang="ja-JP" altLang="en-US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Publication Date</a:t>
            </a:r>
          </a:p>
          <a:p>
            <a:r>
              <a:rPr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2007-09-01</a:t>
            </a:r>
          </a:p>
        </p:txBody>
      </p:sp>
    </p:spTree>
    <p:extLst>
      <p:ext uri="{BB962C8B-B14F-4D97-AF65-F5344CB8AC3E}">
        <p14:creationId xmlns:p14="http://schemas.microsoft.com/office/powerpoint/2010/main" val="6353571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19170" y="116540"/>
            <a:ext cx="9486828" cy="523220"/>
          </a:xfrm>
        </p:spPr>
        <p:txBody>
          <a:bodyPr/>
          <a:lstStyle/>
          <a:p>
            <a:pPr algn="l"/>
            <a:r>
              <a:rPr lang="en-US" altLang="ja-JP" sz="2800" b="1" dirty="0" smtClean="0">
                <a:latin typeface="Meiryo UI" pitchFamily="50" charset="-128"/>
                <a:ea typeface="Meiryo UI" pitchFamily="50" charset="-128"/>
              </a:rPr>
              <a:t>4-2. Travel behavior( outer, visible</a:t>
            </a:r>
            <a:r>
              <a:rPr lang="en-US" altLang="ja-JP" sz="2800" b="1" dirty="0">
                <a:latin typeface="Meiryo UI" pitchFamily="50" charset="-128"/>
                <a:ea typeface="Meiryo UI" pitchFamily="50" charset="-128"/>
              </a:rPr>
              <a:t>, how to </a:t>
            </a:r>
            <a:r>
              <a:rPr lang="en-US" altLang="ja-JP" sz="2800" b="1" dirty="0" smtClean="0">
                <a:solidFill>
                  <a:srgbClr val="0000FF"/>
                </a:solidFill>
                <a:latin typeface="Meiryo UI" pitchFamily="50" charset="-128"/>
                <a:ea typeface="Meiryo UI" pitchFamily="50" charset="-128"/>
              </a:rPr>
              <a:t>do</a:t>
            </a:r>
            <a:r>
              <a:rPr lang="en-US" altLang="ja-JP" sz="2800" b="1" dirty="0" smtClean="0">
                <a:latin typeface="Meiryo UI" pitchFamily="50" charset="-128"/>
                <a:ea typeface="Meiryo UI" pitchFamily="50" charset="-128"/>
              </a:rPr>
              <a:t>) </a:t>
            </a:r>
            <a:endParaRPr lang="ja-JP" altLang="en-US" sz="2800" b="1" dirty="0">
              <a:latin typeface="Meiryo UI" pitchFamily="50" charset="-128"/>
              <a:ea typeface="Meiryo UI" pitchFamily="50" charset="-128"/>
            </a:endParaRPr>
          </a:p>
        </p:txBody>
      </p:sp>
      <p:sp>
        <p:nvSpPr>
          <p:cNvPr id="107" name="角丸四角形 106"/>
          <p:cNvSpPr/>
          <p:nvPr/>
        </p:nvSpPr>
        <p:spPr>
          <a:xfrm>
            <a:off x="89394" y="6211567"/>
            <a:ext cx="11977433" cy="554022"/>
          </a:xfrm>
          <a:prstGeom prst="roundRect">
            <a:avLst/>
          </a:prstGeom>
          <a:solidFill>
            <a:srgbClr val="3366FF"/>
          </a:solidFill>
          <a:ln w="635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3200" b="1" dirty="0" smtClean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Ebata: “I wanted to read the original </a:t>
            </a:r>
            <a:r>
              <a:rPr lang="en-US" altLang="ja-JP" sz="3200" b="1" dirty="0" smtClean="0">
                <a:latin typeface="Meiryo UI"/>
                <a:ea typeface="Meiryo UI"/>
              </a:rPr>
              <a:t>questionnaire”</a:t>
            </a:r>
            <a:r>
              <a:rPr lang="en-US" altLang="ja-JP" sz="3200" b="1" dirty="0" smtClean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endParaRPr lang="ja-JP" altLang="en-US" sz="3200" b="1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93" name="正方形/長方形 92"/>
          <p:cNvSpPr/>
          <p:nvPr/>
        </p:nvSpPr>
        <p:spPr>
          <a:xfrm>
            <a:off x="-24850" y="807823"/>
            <a:ext cx="12241700" cy="5339923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pPr marL="514350" indent="-514350">
              <a:buFont typeface="+mj-lt"/>
              <a:buAutoNum type="alphaUcParenR"/>
            </a:pPr>
            <a:r>
              <a:rPr lang="en-US" altLang="ja-JP" sz="2400" b="1" dirty="0" smtClean="0">
                <a:latin typeface="Meiryo UI"/>
                <a:ea typeface="Meiryo UI"/>
              </a:rPr>
              <a:t>34 </a:t>
            </a:r>
            <a:r>
              <a:rPr lang="en-US" altLang="ja-JP" sz="2400" b="1" dirty="0">
                <a:latin typeface="Meiryo UI"/>
                <a:ea typeface="Meiryo UI"/>
              </a:rPr>
              <a:t>features about the region</a:t>
            </a:r>
            <a:br>
              <a:rPr lang="en-US" altLang="ja-JP" sz="2400" b="1" dirty="0">
                <a:latin typeface="Meiryo UI"/>
                <a:ea typeface="Meiryo UI"/>
              </a:rPr>
            </a:br>
            <a:r>
              <a:rPr lang="en-US" altLang="ja-JP" sz="2000" b="1" dirty="0">
                <a:latin typeface="Meiryo UI"/>
                <a:ea typeface="Meiryo UI"/>
              </a:rPr>
              <a:t>Facilities (bank, church, library, post office), Maintenance (food, pharmacy</a:t>
            </a:r>
            <a:r>
              <a:rPr lang="en-US" altLang="ja-JP" sz="2000" b="1" dirty="0" smtClean="0">
                <a:latin typeface="Meiryo UI"/>
                <a:ea typeface="Meiryo UI"/>
              </a:rPr>
              <a:t>), </a:t>
            </a:r>
            <a:r>
              <a:rPr lang="en-US" altLang="ja-JP" sz="2000" b="1" dirty="0">
                <a:latin typeface="Meiryo UI"/>
                <a:ea typeface="Meiryo UI"/>
              </a:rPr>
              <a:t>Eating out (bread, pizza, fast food, take-out) and Leisure (health clubs, bookstores, </a:t>
            </a:r>
            <a:r>
              <a:rPr lang="en-US" altLang="ja-JP" sz="2000" b="1" dirty="0" smtClean="0">
                <a:latin typeface="Meiryo UI"/>
                <a:ea typeface="Meiryo UI"/>
              </a:rPr>
              <a:t>bars</a:t>
            </a:r>
          </a:p>
          <a:p>
            <a:pPr marL="514350" indent="-514350">
              <a:buFont typeface="+mj-lt"/>
              <a:buAutoNum type="alphaUcParenR"/>
            </a:pPr>
            <a:endParaRPr lang="en-US" altLang="ja-JP" sz="1100" b="1" dirty="0" smtClean="0">
              <a:latin typeface="Meiryo UI"/>
              <a:ea typeface="Meiryo UI"/>
            </a:endParaRPr>
          </a:p>
          <a:p>
            <a:pPr marL="514350" indent="-514350">
              <a:buAutoNum type="alphaUcParenR"/>
            </a:pPr>
            <a:r>
              <a:rPr lang="en-US" altLang="ja-JP" sz="2400" b="1" dirty="0" smtClean="0">
                <a:latin typeface="Meiryo UI"/>
                <a:ea typeface="Meiryo UI"/>
              </a:rPr>
              <a:t>Location search</a:t>
            </a:r>
            <a:r>
              <a:rPr lang="en-US" altLang="ja-JP" sz="2400" b="1" dirty="0">
                <a:latin typeface="Meiryo UI"/>
                <a:ea typeface="Meiryo UI"/>
              </a:rPr>
              <a:t/>
            </a:r>
            <a:br>
              <a:rPr lang="en-US" altLang="ja-JP" sz="2400" b="1" dirty="0">
                <a:latin typeface="Meiryo UI"/>
                <a:ea typeface="Meiryo UI"/>
              </a:rPr>
            </a:br>
            <a:r>
              <a:rPr lang="en-US" altLang="ja-JP" sz="2000" b="1" dirty="0">
                <a:latin typeface="Meiryo UI"/>
                <a:ea typeface="Meiryo UI"/>
              </a:rPr>
              <a:t>Using Yellow Pages and ArcGIS (GIS tool</a:t>
            </a:r>
            <a:r>
              <a:rPr lang="en-US" altLang="ja-JP" sz="2000" b="1" dirty="0" smtClean="0">
                <a:latin typeface="Meiryo UI"/>
                <a:ea typeface="Meiryo UI"/>
              </a:rPr>
              <a:t>)</a:t>
            </a:r>
            <a:r>
              <a:rPr lang="en-US" altLang="ja-JP" sz="1200" b="1" dirty="0" smtClean="0">
                <a:latin typeface="Meiryo UI"/>
                <a:ea typeface="Meiryo UI"/>
              </a:rPr>
              <a:t> </a:t>
            </a:r>
          </a:p>
          <a:p>
            <a:pPr marL="514350" indent="-514350">
              <a:buAutoNum type="alphaUcParenR"/>
            </a:pPr>
            <a:endParaRPr lang="en-US" altLang="ja-JP" sz="1200" b="1" dirty="0">
              <a:latin typeface="Meiryo UI"/>
              <a:ea typeface="Meiryo UI"/>
            </a:endParaRPr>
          </a:p>
          <a:p>
            <a:pPr marL="514350" indent="-514350">
              <a:buAutoNum type="alphaUcParenR"/>
            </a:pPr>
            <a:r>
              <a:rPr lang="en-US" altLang="ja-JP" sz="2400" b="1" dirty="0" smtClean="0">
                <a:latin typeface="Meiryo UI"/>
                <a:ea typeface="Meiryo UI"/>
              </a:rPr>
              <a:t>Main index</a:t>
            </a:r>
            <a:br>
              <a:rPr lang="en-US" altLang="ja-JP" sz="2400" b="1" dirty="0" smtClean="0">
                <a:latin typeface="Meiryo UI"/>
                <a:ea typeface="Meiryo UI"/>
              </a:rPr>
            </a:br>
            <a:r>
              <a:rPr lang="en-US" altLang="ja-JP" sz="2000" b="1" dirty="0" smtClean="0">
                <a:latin typeface="Meiryo UI"/>
                <a:ea typeface="Meiryo UI"/>
              </a:rPr>
              <a:t>(a)Number </a:t>
            </a:r>
            <a:r>
              <a:rPr lang="en-US" altLang="ja-JP" sz="2000" b="1" dirty="0">
                <a:latin typeface="Meiryo UI"/>
                <a:ea typeface="Meiryo UI"/>
              </a:rPr>
              <a:t>of business </a:t>
            </a:r>
            <a:r>
              <a:rPr lang="en-US" altLang="ja-JP" sz="2000" b="1" dirty="0" smtClean="0">
                <a:latin typeface="Meiryo UI"/>
                <a:ea typeface="Meiryo UI"/>
              </a:rPr>
              <a:t>types and </a:t>
            </a:r>
            <a:r>
              <a:rPr lang="en-US" altLang="ja-JP" sz="2000" b="1" dirty="0">
                <a:latin typeface="Meiryo UI"/>
                <a:ea typeface="Meiryo UI"/>
              </a:rPr>
              <a:t>(b) Distance to nearest </a:t>
            </a:r>
            <a:r>
              <a:rPr lang="en-US" altLang="ja-JP" sz="2000" b="1" dirty="0" smtClean="0">
                <a:latin typeface="Meiryo UI"/>
                <a:ea typeface="Meiryo UI"/>
              </a:rPr>
              <a:t>facility</a:t>
            </a:r>
          </a:p>
          <a:p>
            <a:pPr marL="514350" indent="-514350">
              <a:buAutoNum type="alphaUcParenR"/>
            </a:pPr>
            <a:endParaRPr lang="en-US" altLang="ja-JP" b="1" dirty="0" smtClean="0">
              <a:latin typeface="Meiryo UI"/>
              <a:ea typeface="Meiryo UI"/>
            </a:endParaRPr>
          </a:p>
          <a:p>
            <a:pPr marL="514350" indent="-514350">
              <a:buAutoNum type="alphaUcParenR"/>
            </a:pPr>
            <a:r>
              <a:rPr lang="en-US" altLang="ja-JP" sz="2400" b="1" dirty="0" smtClean="0">
                <a:latin typeface="Meiryo UI"/>
                <a:ea typeface="Meiryo UI"/>
              </a:rPr>
              <a:t>Questionnaire</a:t>
            </a:r>
          </a:p>
          <a:p>
            <a:pPr lvl="1"/>
            <a:r>
              <a:rPr lang="en-US" altLang="ja-JP" sz="2000" b="1" dirty="0">
                <a:latin typeface="Meiryo UI"/>
                <a:ea typeface="Meiryo UI"/>
              </a:rPr>
              <a:t>4-point scale from (1) does not apply at all to (4) does apply at all or 4 levels from (1) not important at all to (4) very </a:t>
            </a:r>
            <a:r>
              <a:rPr lang="en-US" altLang="ja-JP" sz="2000" b="1" dirty="0" smtClean="0">
                <a:latin typeface="Meiryo UI"/>
                <a:ea typeface="Meiryo UI"/>
              </a:rPr>
              <a:t>important</a:t>
            </a:r>
          </a:p>
          <a:p>
            <a:pPr lvl="1"/>
            <a:endParaRPr lang="en-US" altLang="ja-JP" sz="2000" b="1" dirty="0" smtClean="0">
              <a:latin typeface="Meiryo UI"/>
              <a:ea typeface="Meiryo UI"/>
            </a:endParaRPr>
          </a:p>
          <a:p>
            <a:pPr marL="514350" indent="-514350">
              <a:buAutoNum type="alphaUcParenR"/>
            </a:pPr>
            <a:r>
              <a:rPr lang="en-US" altLang="ja-JP" sz="2400" b="1" dirty="0">
                <a:latin typeface="Meiryo UI"/>
                <a:ea typeface="Meiryo UI"/>
              </a:rPr>
              <a:t>Finalized </a:t>
            </a:r>
            <a:r>
              <a:rPr lang="en-US" altLang="ja-JP" sz="2400" b="1" dirty="0" smtClean="0">
                <a:latin typeface="Meiryo UI"/>
                <a:ea typeface="Meiryo UI"/>
              </a:rPr>
              <a:t>items</a:t>
            </a:r>
            <a:endParaRPr lang="en-US" altLang="ja-JP" sz="2400" b="1" dirty="0">
              <a:latin typeface="Meiryo UI"/>
              <a:ea typeface="Meiryo UI"/>
            </a:endParaRPr>
          </a:p>
          <a:p>
            <a:pPr lvl="1"/>
            <a:r>
              <a:rPr lang="en-US" altLang="ja-JP" sz="2000" b="1" dirty="0">
                <a:solidFill>
                  <a:srgbClr val="0000FF"/>
                </a:solidFill>
                <a:latin typeface="Meiryo UI"/>
                <a:ea typeface="Meiryo UI"/>
              </a:rPr>
              <a:t>(1) </a:t>
            </a:r>
            <a:r>
              <a:rPr lang="en-US" altLang="ja-JP" sz="2000" b="1" dirty="0" smtClean="0">
                <a:solidFill>
                  <a:srgbClr val="0000FF"/>
                </a:solidFill>
                <a:latin typeface="Meiryo UI"/>
                <a:ea typeface="Meiryo UI"/>
              </a:rPr>
              <a:t>Accessibility, (2)Physical </a:t>
            </a:r>
            <a:r>
              <a:rPr lang="en-US" altLang="ja-JP" sz="2000" b="1" dirty="0">
                <a:solidFill>
                  <a:srgbClr val="0000FF"/>
                </a:solidFill>
                <a:latin typeface="Meiryo UI"/>
                <a:ea typeface="Meiryo UI"/>
              </a:rPr>
              <a:t>activity options, (3) Safety, (4) Sociability, (5) Attractiveness and (6) Outdoor </a:t>
            </a:r>
            <a:r>
              <a:rPr lang="en-US" altLang="ja-JP" sz="2000" b="1" dirty="0" smtClean="0">
                <a:solidFill>
                  <a:srgbClr val="0000FF"/>
                </a:solidFill>
                <a:latin typeface="Meiryo UI"/>
                <a:ea typeface="Meiryo UI"/>
              </a:rPr>
              <a:t>spaciousness</a:t>
            </a:r>
          </a:p>
        </p:txBody>
      </p:sp>
      <p:pic>
        <p:nvPicPr>
          <p:cNvPr id="1026" name="Picture 2" descr="大人にも役立つ？ イエローページ型ブースター・シート - ケータイ Watch Watch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84040" y="1916790"/>
            <a:ext cx="791105" cy="10126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AutoShape 4" descr="ArcGIS - Wikipedia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pic>
        <p:nvPicPr>
          <p:cNvPr id="1030" name="Picture 6" descr="ArcGIS logo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64190" y="1916790"/>
            <a:ext cx="1143000" cy="1143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Rectangle 7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ja-JP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ja-JP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8" name="Rectangle 8"/>
          <p:cNvSpPr>
            <a:spLocks noChangeArrowheads="1"/>
          </p:cNvSpPr>
          <p:nvPr/>
        </p:nvSpPr>
        <p:spPr bwMode="auto">
          <a:xfrm>
            <a:off x="152400" y="152400"/>
            <a:ext cx="12192000" cy="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ja-JP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ja-JP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9" name="Rectangle 9"/>
          <p:cNvSpPr>
            <a:spLocks noChangeArrowheads="1"/>
          </p:cNvSpPr>
          <p:nvPr/>
        </p:nvSpPr>
        <p:spPr bwMode="auto">
          <a:xfrm>
            <a:off x="304800" y="304800"/>
            <a:ext cx="12192000" cy="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ja-JP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ja-JP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1" name="角丸四角形 10"/>
          <p:cNvSpPr/>
          <p:nvPr/>
        </p:nvSpPr>
        <p:spPr>
          <a:xfrm>
            <a:off x="0" y="5062207"/>
            <a:ext cx="10992680" cy="1008140"/>
          </a:xfrm>
          <a:prstGeom prst="roundRect">
            <a:avLst>
              <a:gd name="adj" fmla="val 11488"/>
            </a:avLst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角丸四角形 11"/>
          <p:cNvSpPr/>
          <p:nvPr/>
        </p:nvSpPr>
        <p:spPr>
          <a:xfrm>
            <a:off x="0" y="850926"/>
            <a:ext cx="11856800" cy="1008140"/>
          </a:xfrm>
          <a:prstGeom prst="roundRect">
            <a:avLst>
              <a:gd name="adj" fmla="val 11488"/>
            </a:avLst>
          </a:prstGeom>
          <a:ln w="25400">
            <a:solidFill>
              <a:srgbClr val="0000F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フリーフォーム 2"/>
          <p:cNvSpPr/>
          <p:nvPr/>
        </p:nvSpPr>
        <p:spPr>
          <a:xfrm>
            <a:off x="10466614" y="1861457"/>
            <a:ext cx="1091112" cy="3216729"/>
          </a:xfrm>
          <a:custGeom>
            <a:avLst/>
            <a:gdLst>
              <a:gd name="connsiteX0" fmla="*/ 506186 w 1091112"/>
              <a:gd name="connsiteY0" fmla="*/ 0 h 3216729"/>
              <a:gd name="connsiteX1" fmla="*/ 1077686 w 1091112"/>
              <a:gd name="connsiteY1" fmla="*/ 1992086 h 3216729"/>
              <a:gd name="connsiteX2" fmla="*/ 0 w 1091112"/>
              <a:gd name="connsiteY2" fmla="*/ 3216729 h 32167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91112" h="3216729">
                <a:moveTo>
                  <a:pt x="506186" y="0"/>
                </a:moveTo>
                <a:cubicBezTo>
                  <a:pt x="834118" y="727982"/>
                  <a:pt x="1162050" y="1455964"/>
                  <a:pt x="1077686" y="1992086"/>
                </a:cubicBezTo>
                <a:cubicBezTo>
                  <a:pt x="993322" y="2528208"/>
                  <a:pt x="496661" y="2872468"/>
                  <a:pt x="0" y="3216729"/>
                </a:cubicBezTo>
              </a:path>
            </a:pathLst>
          </a:custGeom>
          <a:noFill/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正方形/長方形 3"/>
          <p:cNvSpPr/>
          <p:nvPr/>
        </p:nvSpPr>
        <p:spPr>
          <a:xfrm>
            <a:off x="9857361" y="2859220"/>
            <a:ext cx="2323753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Abstracted and extracted results</a:t>
            </a:r>
          </a:p>
        </p:txBody>
      </p:sp>
    </p:spTree>
    <p:extLst>
      <p:ext uri="{BB962C8B-B14F-4D97-AF65-F5344CB8AC3E}">
        <p14:creationId xmlns:p14="http://schemas.microsoft.com/office/powerpoint/2010/main" val="615182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19170" y="116540"/>
            <a:ext cx="9550178" cy="523220"/>
          </a:xfrm>
        </p:spPr>
        <p:txBody>
          <a:bodyPr/>
          <a:lstStyle/>
          <a:p>
            <a:pPr algn="l"/>
            <a:r>
              <a:rPr lang="en-US" altLang="ja-JP" sz="2800" b="1" dirty="0" smtClean="0">
                <a:latin typeface="Meiryo UI" pitchFamily="50" charset="-128"/>
                <a:ea typeface="Meiryo UI" pitchFamily="50" charset="-128"/>
              </a:rPr>
              <a:t>4-3. Travel Attitude(</a:t>
            </a:r>
            <a:r>
              <a:rPr lang="en-US" altLang="ja-JP" sz="2800" b="1" dirty="0">
                <a:latin typeface="Meiryo UI" pitchFamily="50" charset="-128"/>
                <a:ea typeface="Meiryo UI" pitchFamily="50" charset="-128"/>
              </a:rPr>
              <a:t> </a:t>
            </a:r>
            <a:r>
              <a:rPr lang="en-US" altLang="ja-JP" sz="2800" b="1" dirty="0" smtClean="0">
                <a:latin typeface="Meiryo UI" pitchFamily="50" charset="-128"/>
                <a:ea typeface="Meiryo UI" pitchFamily="50" charset="-128"/>
              </a:rPr>
              <a:t>inner, invisible, how to </a:t>
            </a:r>
            <a:r>
              <a:rPr lang="en-US" altLang="ja-JP" sz="2800" b="1" dirty="0" smtClean="0">
                <a:solidFill>
                  <a:srgbClr val="0000FF"/>
                </a:solidFill>
                <a:latin typeface="Meiryo UI" pitchFamily="50" charset="-128"/>
                <a:ea typeface="Meiryo UI" pitchFamily="50" charset="-128"/>
              </a:rPr>
              <a:t>feel</a:t>
            </a:r>
            <a:r>
              <a:rPr lang="en-US" altLang="ja-JP" sz="2800" b="1" dirty="0" smtClean="0">
                <a:latin typeface="Meiryo UI" pitchFamily="50" charset="-128"/>
                <a:ea typeface="Meiryo UI" pitchFamily="50" charset="-128"/>
              </a:rPr>
              <a:t>) </a:t>
            </a:r>
            <a:endParaRPr lang="ja-JP" altLang="en-US" sz="2800" b="1" dirty="0">
              <a:latin typeface="Meiryo UI" pitchFamily="50" charset="-128"/>
              <a:ea typeface="Meiryo UI" pitchFamily="50" charset="-128"/>
            </a:endParaRPr>
          </a:p>
        </p:txBody>
      </p:sp>
      <p:sp>
        <p:nvSpPr>
          <p:cNvPr id="107" name="角丸四角形 106"/>
          <p:cNvSpPr/>
          <p:nvPr/>
        </p:nvSpPr>
        <p:spPr>
          <a:xfrm>
            <a:off x="89394" y="6211567"/>
            <a:ext cx="11977433" cy="554022"/>
          </a:xfrm>
          <a:prstGeom prst="roundRect">
            <a:avLst/>
          </a:prstGeom>
          <a:solidFill>
            <a:srgbClr val="3366FF"/>
          </a:solidFill>
          <a:ln w="635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3200" b="1" dirty="0" smtClean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Extract </a:t>
            </a:r>
            <a:r>
              <a:rPr lang="en-US" altLang="ja-JP" sz="32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4 significant factors</a:t>
            </a:r>
            <a:endParaRPr lang="ja-JP" altLang="en-US" sz="3200" b="1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93" name="正方形/長方形 92"/>
          <p:cNvSpPr/>
          <p:nvPr/>
        </p:nvSpPr>
        <p:spPr>
          <a:xfrm>
            <a:off x="-24850" y="980660"/>
            <a:ext cx="12241700" cy="3862596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pPr marL="514350" indent="-514350">
              <a:buFont typeface="+mj-lt"/>
              <a:buAutoNum type="alphaUcParenR"/>
            </a:pPr>
            <a:r>
              <a:rPr lang="en-US" altLang="ja-JP" sz="2400" b="1" dirty="0" smtClean="0">
                <a:latin typeface="Meiryo UI"/>
                <a:ea typeface="Meiryo UI"/>
              </a:rPr>
              <a:t>32 </a:t>
            </a:r>
            <a:r>
              <a:rPr lang="en-US" altLang="ja-JP" sz="2400" b="1" dirty="0">
                <a:latin typeface="Meiryo UI"/>
                <a:ea typeface="Meiryo UI"/>
              </a:rPr>
              <a:t>features about the region</a:t>
            </a:r>
            <a:br>
              <a:rPr lang="en-US" altLang="ja-JP" sz="2400" b="1" dirty="0">
                <a:latin typeface="Meiryo UI"/>
                <a:ea typeface="Meiryo UI"/>
              </a:rPr>
            </a:br>
            <a:r>
              <a:rPr lang="en-US" altLang="ja-JP" sz="2000" b="1" dirty="0" smtClean="0">
                <a:latin typeface="Meiryo UI"/>
                <a:ea typeface="Meiryo UI"/>
              </a:rPr>
              <a:t>(not described)</a:t>
            </a:r>
          </a:p>
          <a:p>
            <a:pPr marL="514350" indent="-514350">
              <a:buFont typeface="+mj-lt"/>
              <a:buAutoNum type="alphaUcParenR"/>
            </a:pPr>
            <a:endParaRPr lang="en-US" altLang="ja-JP" sz="1100" b="1" dirty="0" smtClean="0">
              <a:latin typeface="Meiryo UI"/>
              <a:ea typeface="Meiryo UI"/>
            </a:endParaRPr>
          </a:p>
          <a:p>
            <a:pPr marL="514350" indent="-514350">
              <a:buAutoNum type="alphaUcParenR"/>
            </a:pPr>
            <a:r>
              <a:rPr lang="en-US" altLang="ja-JP" sz="2400" b="1" dirty="0" smtClean="0">
                <a:latin typeface="Meiryo UI"/>
                <a:ea typeface="Meiryo UI"/>
              </a:rPr>
              <a:t>Main index</a:t>
            </a:r>
            <a:br>
              <a:rPr lang="en-US" altLang="ja-JP" sz="2400" b="1" dirty="0" smtClean="0">
                <a:latin typeface="Meiryo UI"/>
                <a:ea typeface="Meiryo UI"/>
              </a:rPr>
            </a:br>
            <a:r>
              <a:rPr lang="en-US" altLang="ja-JP" sz="2000" b="1" dirty="0" smtClean="0">
                <a:latin typeface="Meiryo UI"/>
                <a:ea typeface="Meiryo UI"/>
              </a:rPr>
              <a:t>(a</a:t>
            </a:r>
            <a:r>
              <a:rPr lang="en-US" altLang="ja-JP" sz="2000" b="1" dirty="0">
                <a:latin typeface="Meiryo UI"/>
                <a:ea typeface="Meiryo UI"/>
              </a:rPr>
              <a:t>) Bicycling and walking, (b) </a:t>
            </a:r>
            <a:r>
              <a:rPr lang="en-US" altLang="ja-JP" sz="2000" b="1" dirty="0" smtClean="0">
                <a:latin typeface="Meiryo UI"/>
                <a:ea typeface="Meiryo UI"/>
              </a:rPr>
              <a:t>transfer, (</a:t>
            </a:r>
            <a:r>
              <a:rPr lang="en-US" altLang="ja-JP" sz="2000" b="1" dirty="0">
                <a:latin typeface="Meiryo UI"/>
                <a:ea typeface="Meiryo UI"/>
              </a:rPr>
              <a:t>c) travelers, (d) </a:t>
            </a:r>
            <a:r>
              <a:rPr lang="en-US" altLang="ja-JP" sz="2000" b="1" dirty="0" smtClean="0">
                <a:latin typeface="Meiryo UI"/>
                <a:ea typeface="Meiryo UI"/>
              </a:rPr>
              <a:t>Travel minimizing  (</a:t>
            </a:r>
            <a:r>
              <a:rPr lang="en-US" altLang="ja-JP" sz="2000" b="1" dirty="0">
                <a:latin typeface="Meiryo UI"/>
                <a:ea typeface="Meiryo UI"/>
              </a:rPr>
              <a:t>e) Car-dependent (f) </a:t>
            </a:r>
            <a:r>
              <a:rPr lang="en-US" altLang="ja-JP" sz="2000" b="1" dirty="0" smtClean="0">
                <a:latin typeface="Meiryo UI"/>
                <a:ea typeface="Meiryo UI"/>
              </a:rPr>
              <a:t>Safety of </a:t>
            </a:r>
            <a:r>
              <a:rPr lang="en-US" altLang="ja-JP" sz="2000" b="1" dirty="0">
                <a:latin typeface="Meiryo UI"/>
                <a:ea typeface="Meiryo UI"/>
              </a:rPr>
              <a:t>Car </a:t>
            </a:r>
          </a:p>
          <a:p>
            <a:pPr marL="514350" indent="-514350">
              <a:buAutoNum type="alphaUcParenR"/>
            </a:pPr>
            <a:endParaRPr lang="en-US" altLang="ja-JP" b="1" dirty="0" smtClean="0">
              <a:latin typeface="Meiryo UI"/>
              <a:ea typeface="Meiryo UI"/>
            </a:endParaRPr>
          </a:p>
          <a:p>
            <a:pPr marL="514350" indent="-514350">
              <a:buAutoNum type="alphaUcParenR"/>
            </a:pPr>
            <a:r>
              <a:rPr lang="en-US" altLang="ja-JP" sz="2400" b="1" dirty="0" smtClean="0">
                <a:latin typeface="Meiryo UI"/>
                <a:ea typeface="Meiryo UI"/>
              </a:rPr>
              <a:t>Questionnaire</a:t>
            </a:r>
          </a:p>
          <a:p>
            <a:pPr lvl="1"/>
            <a:r>
              <a:rPr lang="en-US" altLang="ja-JP" sz="2000" b="1" dirty="0">
                <a:latin typeface="Meiryo UI"/>
                <a:ea typeface="Meiryo UI"/>
              </a:rPr>
              <a:t>5 levels from </a:t>
            </a:r>
            <a:r>
              <a:rPr lang="en-US" altLang="ja-JP" sz="2000" b="1" dirty="0" smtClean="0">
                <a:latin typeface="Meiryo UI"/>
                <a:ea typeface="Meiryo UI"/>
              </a:rPr>
              <a:t>(1)strongly </a:t>
            </a:r>
            <a:r>
              <a:rPr lang="en-US" altLang="ja-JP" sz="2000" b="1" dirty="0">
                <a:latin typeface="Meiryo UI"/>
                <a:ea typeface="Meiryo UI"/>
              </a:rPr>
              <a:t>disagree (1) to </a:t>
            </a:r>
            <a:r>
              <a:rPr lang="en-US" altLang="ja-JP" sz="2000" b="1" dirty="0" smtClean="0">
                <a:latin typeface="Meiryo UI"/>
                <a:ea typeface="Meiryo UI"/>
              </a:rPr>
              <a:t>(5)strongly agree</a:t>
            </a:r>
          </a:p>
          <a:p>
            <a:pPr lvl="1"/>
            <a:endParaRPr lang="en-US" altLang="ja-JP" sz="2000" b="1" dirty="0" smtClean="0">
              <a:latin typeface="Meiryo UI"/>
              <a:ea typeface="Meiryo UI"/>
            </a:endParaRPr>
          </a:p>
          <a:p>
            <a:pPr marL="514350" indent="-514350">
              <a:buAutoNum type="alphaUcParenR"/>
            </a:pPr>
            <a:r>
              <a:rPr lang="en-US" altLang="ja-JP" sz="2400" b="1" dirty="0">
                <a:latin typeface="Meiryo UI"/>
                <a:ea typeface="Meiryo UI"/>
              </a:rPr>
              <a:t>Finalized </a:t>
            </a:r>
            <a:r>
              <a:rPr lang="en-US" altLang="ja-JP" sz="2400" b="1" dirty="0" smtClean="0">
                <a:latin typeface="Meiryo UI"/>
                <a:ea typeface="Meiryo UI"/>
              </a:rPr>
              <a:t>items</a:t>
            </a:r>
            <a:endParaRPr lang="en-US" altLang="ja-JP" sz="2400" b="1" dirty="0">
              <a:latin typeface="Meiryo UI"/>
              <a:ea typeface="Meiryo UI"/>
            </a:endParaRPr>
          </a:p>
          <a:p>
            <a:pPr lvl="1"/>
            <a:r>
              <a:rPr lang="en-US" altLang="ja-JP" sz="2000" b="1" dirty="0">
                <a:solidFill>
                  <a:srgbClr val="0000FF"/>
                </a:solidFill>
                <a:latin typeface="Meiryo UI"/>
                <a:ea typeface="Meiryo UI"/>
              </a:rPr>
              <a:t>(1) </a:t>
            </a:r>
            <a:r>
              <a:rPr lang="en-US" altLang="ja-JP" sz="2000" b="1" dirty="0" smtClean="0">
                <a:solidFill>
                  <a:srgbClr val="0000FF"/>
                </a:solidFill>
                <a:latin typeface="Meiryo UI"/>
                <a:ea typeface="Meiryo UI"/>
              </a:rPr>
              <a:t>Pro-bike walk, (2)Travel minimizing, </a:t>
            </a:r>
            <a:r>
              <a:rPr lang="en-US" altLang="ja-JP" sz="2000" b="1" dirty="0">
                <a:solidFill>
                  <a:srgbClr val="0000FF"/>
                </a:solidFill>
                <a:latin typeface="Meiryo UI"/>
                <a:ea typeface="Meiryo UI"/>
              </a:rPr>
              <a:t>(</a:t>
            </a:r>
            <a:r>
              <a:rPr lang="en-US" altLang="ja-JP" sz="2000" b="1" dirty="0" smtClean="0">
                <a:solidFill>
                  <a:srgbClr val="0000FF"/>
                </a:solidFill>
                <a:latin typeface="Meiryo UI"/>
                <a:ea typeface="Meiryo UI"/>
              </a:rPr>
              <a:t>3)Safety of car, </a:t>
            </a:r>
            <a:r>
              <a:rPr lang="en-US" altLang="ja-JP" sz="2000" b="1" dirty="0">
                <a:solidFill>
                  <a:srgbClr val="0000FF"/>
                </a:solidFill>
                <a:latin typeface="Meiryo UI"/>
                <a:ea typeface="Meiryo UI"/>
              </a:rPr>
              <a:t>(</a:t>
            </a:r>
            <a:r>
              <a:rPr lang="en-US" altLang="ja-JP" sz="2000" b="1" dirty="0" smtClean="0">
                <a:solidFill>
                  <a:srgbClr val="0000FF"/>
                </a:solidFill>
                <a:latin typeface="Meiryo UI"/>
                <a:ea typeface="Meiryo UI"/>
              </a:rPr>
              <a:t>4)Car dependent</a:t>
            </a:r>
          </a:p>
        </p:txBody>
      </p:sp>
      <p:sp>
        <p:nvSpPr>
          <p:cNvPr id="13" name="AutoShape 4" descr="ArcGIS - Wikipedia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17" name="Rectangle 7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ja-JP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ja-JP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8" name="Rectangle 8"/>
          <p:cNvSpPr>
            <a:spLocks noChangeArrowheads="1"/>
          </p:cNvSpPr>
          <p:nvPr/>
        </p:nvSpPr>
        <p:spPr bwMode="auto">
          <a:xfrm>
            <a:off x="152400" y="152400"/>
            <a:ext cx="12192000" cy="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ja-JP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ja-JP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9" name="Rectangle 9"/>
          <p:cNvSpPr>
            <a:spLocks noChangeArrowheads="1"/>
          </p:cNvSpPr>
          <p:nvPr/>
        </p:nvSpPr>
        <p:spPr bwMode="auto">
          <a:xfrm>
            <a:off x="304800" y="304800"/>
            <a:ext cx="12192000" cy="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ja-JP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ja-JP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11" name="図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47660" y="4843255"/>
            <a:ext cx="936130" cy="1224043"/>
          </a:xfrm>
          <a:prstGeom prst="rect">
            <a:avLst/>
          </a:prstGeom>
        </p:spPr>
      </p:pic>
      <p:cxnSp>
        <p:nvCxnSpPr>
          <p:cNvPr id="4" name="直線コネクタ 3"/>
          <p:cNvCxnSpPr/>
          <p:nvPr/>
        </p:nvCxnSpPr>
        <p:spPr>
          <a:xfrm flipV="1">
            <a:off x="4583790" y="4941210"/>
            <a:ext cx="360050" cy="21603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直線コネクタ 13"/>
          <p:cNvCxnSpPr/>
          <p:nvPr/>
        </p:nvCxnSpPr>
        <p:spPr>
          <a:xfrm flipV="1">
            <a:off x="4595300" y="5343196"/>
            <a:ext cx="351670" cy="54446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直線コネクタ 15"/>
          <p:cNvCxnSpPr/>
          <p:nvPr/>
        </p:nvCxnSpPr>
        <p:spPr>
          <a:xfrm>
            <a:off x="4595300" y="5657180"/>
            <a:ext cx="348540" cy="6405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直線コネクタ 19"/>
          <p:cNvCxnSpPr/>
          <p:nvPr/>
        </p:nvCxnSpPr>
        <p:spPr>
          <a:xfrm>
            <a:off x="4596865" y="5880712"/>
            <a:ext cx="346975" cy="226692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フリーフォーム 9"/>
          <p:cNvSpPr/>
          <p:nvPr/>
        </p:nvSpPr>
        <p:spPr>
          <a:xfrm>
            <a:off x="3790335" y="5189263"/>
            <a:ext cx="442452" cy="577356"/>
          </a:xfrm>
          <a:custGeom>
            <a:avLst/>
            <a:gdLst>
              <a:gd name="connsiteX0" fmla="*/ 442452 w 442452"/>
              <a:gd name="connsiteY0" fmla="*/ 400376 h 577356"/>
              <a:gd name="connsiteX1" fmla="*/ 427704 w 442452"/>
              <a:gd name="connsiteY1" fmla="*/ 503614 h 577356"/>
              <a:gd name="connsiteX2" fmla="*/ 412955 w 442452"/>
              <a:gd name="connsiteY2" fmla="*/ 547860 h 577356"/>
              <a:gd name="connsiteX3" fmla="*/ 353962 w 442452"/>
              <a:gd name="connsiteY3" fmla="*/ 577356 h 577356"/>
              <a:gd name="connsiteX4" fmla="*/ 176981 w 442452"/>
              <a:gd name="connsiteY4" fmla="*/ 562608 h 577356"/>
              <a:gd name="connsiteX5" fmla="*/ 117988 w 442452"/>
              <a:gd name="connsiteY5" fmla="*/ 533111 h 577356"/>
              <a:gd name="connsiteX6" fmla="*/ 29497 w 442452"/>
              <a:gd name="connsiteY6" fmla="*/ 370879 h 577356"/>
              <a:gd name="connsiteX7" fmla="*/ 14749 w 442452"/>
              <a:gd name="connsiteY7" fmla="*/ 282389 h 577356"/>
              <a:gd name="connsiteX8" fmla="*/ 0 w 442452"/>
              <a:gd name="connsiteY8" fmla="*/ 238143 h 577356"/>
              <a:gd name="connsiteX9" fmla="*/ 14749 w 442452"/>
              <a:gd name="connsiteY9" fmla="*/ 90660 h 577356"/>
              <a:gd name="connsiteX10" fmla="*/ 29497 w 442452"/>
              <a:gd name="connsiteY10" fmla="*/ 31666 h 577356"/>
              <a:gd name="connsiteX11" fmla="*/ 73742 w 442452"/>
              <a:gd name="connsiteY11" fmla="*/ 2169 h 577356"/>
              <a:gd name="connsiteX12" fmla="*/ 383459 w 442452"/>
              <a:gd name="connsiteY12" fmla="*/ 16918 h 577356"/>
              <a:gd name="connsiteX13" fmla="*/ 412955 w 442452"/>
              <a:gd name="connsiteY13" fmla="*/ 105408 h 577356"/>
              <a:gd name="connsiteX14" fmla="*/ 412955 w 442452"/>
              <a:gd name="connsiteY14" fmla="*/ 267640 h 5773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442452" h="577356">
                <a:moveTo>
                  <a:pt x="442452" y="400376"/>
                </a:moveTo>
                <a:cubicBezTo>
                  <a:pt x="437536" y="434789"/>
                  <a:pt x="434521" y="469527"/>
                  <a:pt x="427704" y="503614"/>
                </a:cubicBezTo>
                <a:cubicBezTo>
                  <a:pt x="424655" y="518859"/>
                  <a:pt x="423948" y="536867"/>
                  <a:pt x="412955" y="547860"/>
                </a:cubicBezTo>
                <a:cubicBezTo>
                  <a:pt x="397409" y="563406"/>
                  <a:pt x="373626" y="567524"/>
                  <a:pt x="353962" y="577356"/>
                </a:cubicBezTo>
                <a:cubicBezTo>
                  <a:pt x="294968" y="572440"/>
                  <a:pt x="235165" y="573518"/>
                  <a:pt x="176981" y="562608"/>
                </a:cubicBezTo>
                <a:cubicBezTo>
                  <a:pt x="155372" y="558556"/>
                  <a:pt x="132695" y="549453"/>
                  <a:pt x="117988" y="533111"/>
                </a:cubicBezTo>
                <a:cubicBezTo>
                  <a:pt x="57227" y="465598"/>
                  <a:pt x="51800" y="437785"/>
                  <a:pt x="29497" y="370879"/>
                </a:cubicBezTo>
                <a:cubicBezTo>
                  <a:pt x="24581" y="341382"/>
                  <a:pt x="21236" y="311580"/>
                  <a:pt x="14749" y="282389"/>
                </a:cubicBezTo>
                <a:cubicBezTo>
                  <a:pt x="11376" y="267213"/>
                  <a:pt x="0" y="253689"/>
                  <a:pt x="0" y="238143"/>
                </a:cubicBezTo>
                <a:cubicBezTo>
                  <a:pt x="0" y="188737"/>
                  <a:pt x="7762" y="139570"/>
                  <a:pt x="14749" y="90660"/>
                </a:cubicBezTo>
                <a:cubicBezTo>
                  <a:pt x="17616" y="70594"/>
                  <a:pt x="18253" y="48532"/>
                  <a:pt x="29497" y="31666"/>
                </a:cubicBezTo>
                <a:cubicBezTo>
                  <a:pt x="39329" y="16918"/>
                  <a:pt x="58994" y="12001"/>
                  <a:pt x="73742" y="2169"/>
                </a:cubicBezTo>
                <a:cubicBezTo>
                  <a:pt x="176981" y="7085"/>
                  <a:pt x="284581" y="-13175"/>
                  <a:pt x="383459" y="16918"/>
                </a:cubicBezTo>
                <a:cubicBezTo>
                  <a:pt x="413204" y="25971"/>
                  <a:pt x="412955" y="74316"/>
                  <a:pt x="412955" y="105408"/>
                </a:cubicBezTo>
                <a:lnTo>
                  <a:pt x="412955" y="267640"/>
                </a:lnTo>
              </a:path>
            </a:pathLst>
          </a:custGeom>
          <a:noFill/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正方形/長方形 11"/>
          <p:cNvSpPr/>
          <p:nvPr/>
        </p:nvSpPr>
        <p:spPr>
          <a:xfrm>
            <a:off x="4980104" y="5250607"/>
            <a:ext cx="1661737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b="1" dirty="0" smtClean="0">
                <a:latin typeface="Meiryo UI" pitchFamily="50" charset="-128"/>
                <a:ea typeface="Meiryo UI" pitchFamily="50" charset="-128"/>
              </a:rPr>
              <a:t>Behavior</a:t>
            </a:r>
            <a:br>
              <a:rPr lang="en-US" altLang="ja-JP" b="1" dirty="0" smtClean="0">
                <a:latin typeface="Meiryo UI" pitchFamily="50" charset="-128"/>
                <a:ea typeface="Meiryo UI" pitchFamily="50" charset="-128"/>
              </a:rPr>
            </a:br>
            <a:r>
              <a:rPr lang="en-US" altLang="ja-JP" b="1" dirty="0" smtClean="0">
                <a:latin typeface="Meiryo UI" pitchFamily="50" charset="-128"/>
                <a:ea typeface="Meiryo UI" pitchFamily="50" charset="-128"/>
              </a:rPr>
              <a:t>(How to do)</a:t>
            </a:r>
            <a:endParaRPr lang="ja-JP" altLang="en-US" dirty="0"/>
          </a:p>
        </p:txBody>
      </p:sp>
      <p:sp>
        <p:nvSpPr>
          <p:cNvPr id="24" name="正方形/長方形 23"/>
          <p:cNvSpPr/>
          <p:nvPr/>
        </p:nvSpPr>
        <p:spPr>
          <a:xfrm>
            <a:off x="2734595" y="5462600"/>
            <a:ext cx="179998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b="1" dirty="0" smtClean="0">
                <a:latin typeface="Meiryo UI" pitchFamily="50" charset="-128"/>
                <a:ea typeface="Meiryo UI" pitchFamily="50" charset="-128"/>
              </a:rPr>
              <a:t>Attitude</a:t>
            </a:r>
            <a:br>
              <a:rPr lang="en-US" altLang="ja-JP" b="1" dirty="0" smtClean="0">
                <a:latin typeface="Meiryo UI" pitchFamily="50" charset="-128"/>
                <a:ea typeface="Meiryo UI" pitchFamily="50" charset="-128"/>
              </a:rPr>
            </a:br>
            <a:r>
              <a:rPr lang="en-US" altLang="ja-JP" b="1" dirty="0" smtClean="0">
                <a:latin typeface="Meiryo UI" pitchFamily="50" charset="-128"/>
                <a:ea typeface="Meiryo UI" pitchFamily="50" charset="-128"/>
              </a:rPr>
              <a:t>(How to feel)</a:t>
            </a:r>
            <a:endParaRPr lang="ja-JP" altLang="en-US" dirty="0"/>
          </a:p>
        </p:txBody>
      </p:sp>
      <p:sp>
        <p:nvSpPr>
          <p:cNvPr id="21" name="角丸四角形 20"/>
          <p:cNvSpPr/>
          <p:nvPr/>
        </p:nvSpPr>
        <p:spPr>
          <a:xfrm>
            <a:off x="0" y="850926"/>
            <a:ext cx="11856800" cy="1008140"/>
          </a:xfrm>
          <a:prstGeom prst="roundRect">
            <a:avLst>
              <a:gd name="adj" fmla="val 11488"/>
            </a:avLst>
          </a:prstGeom>
          <a:ln w="25400">
            <a:solidFill>
              <a:srgbClr val="0000F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" name="角丸四角形 21"/>
          <p:cNvSpPr/>
          <p:nvPr/>
        </p:nvSpPr>
        <p:spPr>
          <a:xfrm>
            <a:off x="0" y="4077090"/>
            <a:ext cx="10992680" cy="759957"/>
          </a:xfrm>
          <a:prstGeom prst="roundRect">
            <a:avLst>
              <a:gd name="adj" fmla="val 11488"/>
            </a:avLst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" name="フリーフォーム 22"/>
          <p:cNvSpPr/>
          <p:nvPr/>
        </p:nvSpPr>
        <p:spPr>
          <a:xfrm>
            <a:off x="10466614" y="1861458"/>
            <a:ext cx="1091112" cy="2209424"/>
          </a:xfrm>
          <a:custGeom>
            <a:avLst/>
            <a:gdLst>
              <a:gd name="connsiteX0" fmla="*/ 506186 w 1091112"/>
              <a:gd name="connsiteY0" fmla="*/ 0 h 3216729"/>
              <a:gd name="connsiteX1" fmla="*/ 1077686 w 1091112"/>
              <a:gd name="connsiteY1" fmla="*/ 1992086 h 3216729"/>
              <a:gd name="connsiteX2" fmla="*/ 0 w 1091112"/>
              <a:gd name="connsiteY2" fmla="*/ 3216729 h 32167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91112" h="3216729">
                <a:moveTo>
                  <a:pt x="506186" y="0"/>
                </a:moveTo>
                <a:cubicBezTo>
                  <a:pt x="834118" y="727982"/>
                  <a:pt x="1162050" y="1455964"/>
                  <a:pt x="1077686" y="1992086"/>
                </a:cubicBezTo>
                <a:cubicBezTo>
                  <a:pt x="993322" y="2528208"/>
                  <a:pt x="496661" y="2872468"/>
                  <a:pt x="0" y="3216729"/>
                </a:cubicBezTo>
              </a:path>
            </a:pathLst>
          </a:custGeom>
          <a:noFill/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5" name="正方形/長方形 24"/>
          <p:cNvSpPr/>
          <p:nvPr/>
        </p:nvSpPr>
        <p:spPr>
          <a:xfrm>
            <a:off x="9857361" y="2859220"/>
            <a:ext cx="2323753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Abstracted and extracted results</a:t>
            </a:r>
          </a:p>
        </p:txBody>
      </p:sp>
    </p:spTree>
    <p:extLst>
      <p:ext uri="{BB962C8B-B14F-4D97-AF65-F5344CB8AC3E}">
        <p14:creationId xmlns:p14="http://schemas.microsoft.com/office/powerpoint/2010/main" val="164457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19170" y="116540"/>
            <a:ext cx="4995022" cy="523220"/>
          </a:xfrm>
        </p:spPr>
        <p:txBody>
          <a:bodyPr/>
          <a:lstStyle/>
          <a:p>
            <a:pPr algn="l"/>
            <a:r>
              <a:rPr lang="en-US" altLang="ja-JP" sz="2800" b="1" dirty="0" smtClean="0">
                <a:latin typeface="Meiryo UI" pitchFamily="50" charset="-128"/>
                <a:ea typeface="Meiryo UI" pitchFamily="50" charset="-128"/>
              </a:rPr>
              <a:t>4-4</a:t>
            </a:r>
            <a:r>
              <a:rPr lang="en-US" altLang="ja-JP" sz="2800" b="1" dirty="0">
                <a:latin typeface="Meiryo UI" pitchFamily="50" charset="-128"/>
                <a:ea typeface="Meiryo UI" pitchFamily="50" charset="-128"/>
              </a:rPr>
              <a:t>. </a:t>
            </a:r>
            <a:r>
              <a:rPr lang="en-US" altLang="ja-JP" sz="2800" b="1" dirty="0" smtClean="0">
                <a:latin typeface="Meiryo UI" pitchFamily="50" charset="-128"/>
                <a:ea typeface="Meiryo UI" pitchFamily="50" charset="-128"/>
              </a:rPr>
              <a:t>Social Demographics</a:t>
            </a:r>
            <a:endParaRPr lang="ja-JP" altLang="en-US" sz="2800" b="1" dirty="0">
              <a:latin typeface="Meiryo UI" pitchFamily="50" charset="-128"/>
              <a:ea typeface="Meiryo UI" pitchFamily="50" charset="-128"/>
            </a:endParaRPr>
          </a:p>
        </p:txBody>
      </p:sp>
      <p:sp>
        <p:nvSpPr>
          <p:cNvPr id="107" name="角丸四角形 106"/>
          <p:cNvSpPr/>
          <p:nvPr/>
        </p:nvSpPr>
        <p:spPr>
          <a:xfrm>
            <a:off x="89394" y="6211567"/>
            <a:ext cx="11977433" cy="554022"/>
          </a:xfrm>
          <a:prstGeom prst="roundRect">
            <a:avLst/>
          </a:prstGeom>
          <a:solidFill>
            <a:srgbClr val="3366FF"/>
          </a:solidFill>
          <a:ln w="635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3200" b="1" dirty="0" smtClean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Difference between before/after moving in a year</a:t>
            </a:r>
            <a:endParaRPr lang="ja-JP" altLang="en-US" sz="3200" b="1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93" name="正方形/長方形 92"/>
          <p:cNvSpPr/>
          <p:nvPr/>
        </p:nvSpPr>
        <p:spPr>
          <a:xfrm>
            <a:off x="-24850" y="980660"/>
            <a:ext cx="11017530" cy="3123932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pPr marL="514350" indent="-514350">
              <a:buFont typeface="+mj-lt"/>
              <a:buAutoNum type="alphaUcParenR"/>
            </a:pPr>
            <a:r>
              <a:rPr lang="en-US" altLang="ja-JP" sz="2400" b="1" dirty="0" smtClean="0">
                <a:latin typeface="Meiryo UI"/>
                <a:ea typeface="Meiryo UI"/>
              </a:rPr>
              <a:t>Items </a:t>
            </a:r>
            <a:r>
              <a:rPr lang="en-US" altLang="ja-JP" sz="2400" b="1" dirty="0">
                <a:latin typeface="Meiryo UI"/>
                <a:ea typeface="Meiryo UI"/>
              </a:rPr>
              <a:t/>
            </a:r>
            <a:br>
              <a:rPr lang="en-US" altLang="ja-JP" sz="2400" b="1" dirty="0">
                <a:latin typeface="Meiryo UI"/>
                <a:ea typeface="Meiryo UI"/>
              </a:rPr>
            </a:br>
            <a:r>
              <a:rPr lang="en-US" altLang="ja-JP" sz="2000" b="1" dirty="0">
                <a:latin typeface="Meiryo UI"/>
                <a:ea typeface="Meiryo UI"/>
              </a:rPr>
              <a:t>Gender, Age, Employment Status, Educational Background, Household Income, Household size, Number of children, Mobility constraints, Housing type and size, Number of children in household, Housing </a:t>
            </a:r>
            <a:r>
              <a:rPr lang="en-US" altLang="ja-JP" sz="2000" b="1" dirty="0" smtClean="0">
                <a:latin typeface="Meiryo UI"/>
                <a:ea typeface="Meiryo UI"/>
              </a:rPr>
              <a:t>tenure</a:t>
            </a:r>
            <a:br>
              <a:rPr lang="en-US" altLang="ja-JP" sz="2000" b="1" dirty="0" smtClean="0">
                <a:latin typeface="Meiryo UI"/>
                <a:ea typeface="Meiryo UI"/>
              </a:rPr>
            </a:br>
            <a:r>
              <a:rPr lang="en-US" altLang="ja-JP" sz="2000" b="1" dirty="0" smtClean="0">
                <a:latin typeface="Meiryo UI"/>
                <a:ea typeface="Meiryo UI"/>
              </a:rPr>
              <a:t/>
            </a:r>
            <a:br>
              <a:rPr lang="en-US" altLang="ja-JP" sz="2000" b="1" dirty="0" smtClean="0">
                <a:latin typeface="Meiryo UI"/>
                <a:ea typeface="Meiryo UI"/>
              </a:rPr>
            </a:br>
            <a:endParaRPr lang="en-US" altLang="ja-JP" sz="1100" b="1" dirty="0" smtClean="0">
              <a:latin typeface="Meiryo UI"/>
              <a:ea typeface="Meiryo UI"/>
            </a:endParaRPr>
          </a:p>
          <a:p>
            <a:pPr marL="514350" indent="-514350">
              <a:buAutoNum type="alphaUcParenR"/>
            </a:pPr>
            <a:r>
              <a:rPr lang="en-US" altLang="ja-JP" sz="2400" b="1" dirty="0">
                <a:solidFill>
                  <a:srgbClr val="0000FF"/>
                </a:solidFill>
                <a:latin typeface="Meiryo UI"/>
                <a:ea typeface="Meiryo UI"/>
              </a:rPr>
              <a:t>Before and after state comparison </a:t>
            </a:r>
            <a:r>
              <a:rPr lang="en-US" altLang="ja-JP" sz="2400" b="1" dirty="0" smtClean="0">
                <a:solidFill>
                  <a:srgbClr val="0000FF"/>
                </a:solidFill>
                <a:latin typeface="Meiryo UI"/>
                <a:ea typeface="Meiryo UI"/>
              </a:rPr>
              <a:t/>
            </a:r>
            <a:br>
              <a:rPr lang="en-US" altLang="ja-JP" sz="2400" b="1" dirty="0" smtClean="0">
                <a:solidFill>
                  <a:srgbClr val="0000FF"/>
                </a:solidFill>
                <a:latin typeface="Meiryo UI"/>
                <a:ea typeface="Meiryo UI"/>
              </a:rPr>
            </a:br>
            <a:r>
              <a:rPr lang="en-US" altLang="ja-JP" sz="2000" b="1" dirty="0" smtClean="0">
                <a:solidFill>
                  <a:srgbClr val="0000FF"/>
                </a:solidFill>
                <a:latin typeface="Meiryo UI"/>
                <a:ea typeface="Meiryo UI"/>
              </a:rPr>
              <a:t>(a</a:t>
            </a:r>
            <a:r>
              <a:rPr lang="en-US" altLang="ja-JP" sz="2000" b="1" dirty="0">
                <a:solidFill>
                  <a:srgbClr val="0000FF"/>
                </a:solidFill>
                <a:latin typeface="Meiryo UI"/>
                <a:ea typeface="Meiryo UI"/>
              </a:rPr>
              <a:t>) </a:t>
            </a:r>
            <a:r>
              <a:rPr lang="en-US" altLang="ja-JP" sz="2000" b="1" dirty="0" smtClean="0">
                <a:solidFill>
                  <a:srgbClr val="0000FF"/>
                </a:solidFill>
                <a:latin typeface="Meiryo UI"/>
                <a:ea typeface="Meiryo UI"/>
              </a:rPr>
              <a:t>Family </a:t>
            </a:r>
            <a:r>
              <a:rPr lang="en-US" altLang="ja-JP" sz="2000" b="1" dirty="0">
                <a:solidFill>
                  <a:srgbClr val="0000FF"/>
                </a:solidFill>
                <a:latin typeface="Meiryo UI"/>
                <a:ea typeface="Meiryo UI"/>
              </a:rPr>
              <a:t>Composition, </a:t>
            </a:r>
            <a:r>
              <a:rPr lang="en-US" altLang="ja-JP" sz="2000" b="1" dirty="0" smtClean="0">
                <a:solidFill>
                  <a:srgbClr val="0000FF"/>
                </a:solidFill>
                <a:latin typeface="Meiryo UI"/>
                <a:ea typeface="Meiryo UI"/>
              </a:rPr>
              <a:t/>
            </a:r>
            <a:br>
              <a:rPr lang="en-US" altLang="ja-JP" sz="2000" b="1" dirty="0" smtClean="0">
                <a:solidFill>
                  <a:srgbClr val="0000FF"/>
                </a:solidFill>
                <a:latin typeface="Meiryo UI"/>
                <a:ea typeface="Meiryo UI"/>
              </a:rPr>
            </a:br>
            <a:r>
              <a:rPr lang="en-US" altLang="ja-JP" sz="2000" b="1" dirty="0" smtClean="0">
                <a:solidFill>
                  <a:srgbClr val="0000FF"/>
                </a:solidFill>
                <a:latin typeface="Meiryo UI"/>
                <a:ea typeface="Meiryo UI"/>
              </a:rPr>
              <a:t>(</a:t>
            </a:r>
            <a:r>
              <a:rPr lang="en-US" altLang="ja-JP" sz="2000" b="1" dirty="0">
                <a:solidFill>
                  <a:srgbClr val="0000FF"/>
                </a:solidFill>
                <a:latin typeface="Meiryo UI"/>
                <a:ea typeface="Meiryo UI"/>
              </a:rPr>
              <a:t>b) </a:t>
            </a:r>
            <a:r>
              <a:rPr lang="en-US" altLang="ja-JP" sz="2000" b="1" dirty="0" smtClean="0">
                <a:solidFill>
                  <a:srgbClr val="0000FF"/>
                </a:solidFill>
                <a:latin typeface="Meiryo UI"/>
                <a:ea typeface="Meiryo UI"/>
              </a:rPr>
              <a:t>Income</a:t>
            </a:r>
            <a:endParaRPr lang="en-US" altLang="ja-JP" sz="2000" b="1" dirty="0">
              <a:solidFill>
                <a:srgbClr val="0000FF"/>
              </a:solidFill>
              <a:latin typeface="Meiryo UI"/>
              <a:ea typeface="Meiryo UI"/>
            </a:endParaRPr>
          </a:p>
          <a:p>
            <a:pPr marL="514350" indent="-514350">
              <a:buAutoNum type="alphaUcParenR"/>
            </a:pPr>
            <a:endParaRPr lang="en-US" altLang="ja-JP" b="1" dirty="0" smtClean="0">
              <a:latin typeface="Meiryo UI"/>
              <a:ea typeface="Meiryo UI"/>
            </a:endParaRPr>
          </a:p>
        </p:txBody>
      </p:sp>
      <p:sp>
        <p:nvSpPr>
          <p:cNvPr id="13" name="AutoShape 4" descr="ArcGIS - Wikipedia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17" name="Rectangle 7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ja-JP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ja-JP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8" name="Rectangle 8"/>
          <p:cNvSpPr>
            <a:spLocks noChangeArrowheads="1"/>
          </p:cNvSpPr>
          <p:nvPr/>
        </p:nvSpPr>
        <p:spPr bwMode="auto">
          <a:xfrm>
            <a:off x="152400" y="152400"/>
            <a:ext cx="12192000" cy="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ja-JP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ja-JP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9" name="Rectangle 9"/>
          <p:cNvSpPr>
            <a:spLocks noChangeArrowheads="1"/>
          </p:cNvSpPr>
          <p:nvPr/>
        </p:nvSpPr>
        <p:spPr bwMode="auto">
          <a:xfrm>
            <a:off x="304800" y="304800"/>
            <a:ext cx="12192000" cy="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ja-JP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ja-JP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6" name="図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21875" y="2390618"/>
            <a:ext cx="5253001" cy="2185963"/>
          </a:xfrm>
          <a:prstGeom prst="rect">
            <a:avLst/>
          </a:prstGeom>
        </p:spPr>
      </p:pic>
      <p:sp>
        <p:nvSpPr>
          <p:cNvPr id="21" name="楕円 20"/>
          <p:cNvSpPr/>
          <p:nvPr/>
        </p:nvSpPr>
        <p:spPr>
          <a:xfrm>
            <a:off x="635510" y="4454532"/>
            <a:ext cx="2505011" cy="691232"/>
          </a:xfrm>
          <a:prstGeom prst="ellipse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" name="楕円 21"/>
          <p:cNvSpPr/>
          <p:nvPr/>
        </p:nvSpPr>
        <p:spPr>
          <a:xfrm>
            <a:off x="3653818" y="4390318"/>
            <a:ext cx="2085861" cy="496918"/>
          </a:xfrm>
          <a:prstGeom prst="ellipse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26" name="図 2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0239" y="4021827"/>
            <a:ext cx="998303" cy="820720"/>
          </a:xfrm>
          <a:prstGeom prst="rect">
            <a:avLst/>
          </a:prstGeom>
        </p:spPr>
      </p:pic>
      <p:pic>
        <p:nvPicPr>
          <p:cNvPr id="27" name="図 2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21468" y="4222307"/>
            <a:ext cx="288409" cy="431979"/>
          </a:xfrm>
          <a:prstGeom prst="rect">
            <a:avLst/>
          </a:prstGeom>
        </p:spPr>
      </p:pic>
      <p:pic>
        <p:nvPicPr>
          <p:cNvPr id="28" name="図 2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2934" y="3911691"/>
            <a:ext cx="1050629" cy="863738"/>
          </a:xfrm>
          <a:prstGeom prst="rect">
            <a:avLst/>
          </a:prstGeom>
        </p:spPr>
      </p:pic>
      <p:pic>
        <p:nvPicPr>
          <p:cNvPr id="29" name="図 2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84164" y="4191415"/>
            <a:ext cx="330504" cy="495027"/>
          </a:xfrm>
          <a:prstGeom prst="rect">
            <a:avLst/>
          </a:prstGeom>
        </p:spPr>
      </p:pic>
      <p:sp>
        <p:nvSpPr>
          <p:cNvPr id="32" name="フリーフォーム 31"/>
          <p:cNvSpPr/>
          <p:nvPr/>
        </p:nvSpPr>
        <p:spPr>
          <a:xfrm>
            <a:off x="2408045" y="3811995"/>
            <a:ext cx="1641371" cy="501947"/>
          </a:xfrm>
          <a:custGeom>
            <a:avLst/>
            <a:gdLst>
              <a:gd name="connsiteX0" fmla="*/ 73023 w 3551008"/>
              <a:gd name="connsiteY0" fmla="*/ 1061665 h 1085933"/>
              <a:gd name="connsiteX1" fmla="*/ 236308 w 3551008"/>
              <a:gd name="connsiteY1" fmla="*/ 947365 h 1085933"/>
              <a:gd name="connsiteX2" fmla="*/ 2032451 w 3551008"/>
              <a:gd name="connsiteY2" fmla="*/ 308 h 1085933"/>
              <a:gd name="connsiteX3" fmla="*/ 3551008 w 3551008"/>
              <a:gd name="connsiteY3" fmla="*/ 865723 h 10859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51008" h="1085933">
                <a:moveTo>
                  <a:pt x="73023" y="1061665"/>
                </a:moveTo>
                <a:cubicBezTo>
                  <a:pt x="-8620" y="1092961"/>
                  <a:pt x="-90263" y="1124258"/>
                  <a:pt x="236308" y="947365"/>
                </a:cubicBezTo>
                <a:cubicBezTo>
                  <a:pt x="562879" y="770472"/>
                  <a:pt x="1480001" y="13915"/>
                  <a:pt x="2032451" y="308"/>
                </a:cubicBezTo>
                <a:cubicBezTo>
                  <a:pt x="2584901" y="-13299"/>
                  <a:pt x="3067954" y="426212"/>
                  <a:pt x="3551008" y="865723"/>
                </a:cubicBezTo>
              </a:path>
            </a:pathLst>
          </a:custGeom>
          <a:noFill/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37" name="図 36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6564" y="4343815"/>
            <a:ext cx="330504" cy="495027"/>
          </a:xfrm>
          <a:prstGeom prst="rect">
            <a:avLst/>
          </a:prstGeom>
        </p:spPr>
      </p:pic>
      <p:pic>
        <p:nvPicPr>
          <p:cNvPr id="38" name="図 37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66244" y="4305121"/>
            <a:ext cx="330504" cy="495027"/>
          </a:xfrm>
          <a:prstGeom prst="rect">
            <a:avLst/>
          </a:prstGeom>
        </p:spPr>
      </p:pic>
      <p:pic>
        <p:nvPicPr>
          <p:cNvPr id="39" name="図 3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0087" y="4329852"/>
            <a:ext cx="330504" cy="495027"/>
          </a:xfrm>
          <a:prstGeom prst="rect">
            <a:avLst/>
          </a:prstGeom>
        </p:spPr>
      </p:pic>
      <p:pic>
        <p:nvPicPr>
          <p:cNvPr id="40" name="図 39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2487" y="4482252"/>
            <a:ext cx="330504" cy="495027"/>
          </a:xfrm>
          <a:prstGeom prst="rect">
            <a:avLst/>
          </a:prstGeom>
        </p:spPr>
      </p:pic>
      <p:pic>
        <p:nvPicPr>
          <p:cNvPr id="41" name="図 40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52167" y="4443558"/>
            <a:ext cx="330504" cy="495027"/>
          </a:xfrm>
          <a:prstGeom prst="rect">
            <a:avLst/>
          </a:prstGeom>
        </p:spPr>
      </p:pic>
      <p:pic>
        <p:nvPicPr>
          <p:cNvPr id="2052" name="Picture 4" descr="お金3D コイン3D - Pixabayの無料画像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55140" y="4241164"/>
            <a:ext cx="814512" cy="8145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2" name="Picture 4" descr="お金3D コイン3D - Pixabayの無料画像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45987" y="4149100"/>
            <a:ext cx="814512" cy="8145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3" name="正方形/長方形 42"/>
          <p:cNvSpPr/>
          <p:nvPr/>
        </p:nvSpPr>
        <p:spPr>
          <a:xfrm>
            <a:off x="908363" y="5184584"/>
            <a:ext cx="2052204" cy="523220"/>
          </a:xfrm>
          <a:prstGeom prst="rect">
            <a:avLst/>
          </a:prstGeom>
          <a:solidFill>
            <a:sysClr val="window" lastClr="FFFFFF">
              <a:alpha val="70000"/>
            </a:sysClr>
          </a:solidFill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en-US" altLang="ja-JP" sz="2800" b="1" dirty="0" smtClean="0">
                <a:solidFill>
                  <a:srgbClr val="FF0000"/>
                </a:solidFill>
                <a:latin typeface="Meiryo UI"/>
                <a:ea typeface="Meiryo UI"/>
              </a:rPr>
              <a:t>Before</a:t>
            </a:r>
            <a:endParaRPr lang="en-US" altLang="ja-JP" sz="2800" b="1" dirty="0">
              <a:solidFill>
                <a:srgbClr val="FF0000"/>
              </a:solidFill>
              <a:latin typeface="Meiryo UI"/>
              <a:ea typeface="Meiryo UI"/>
            </a:endParaRPr>
          </a:p>
        </p:txBody>
      </p:sp>
      <p:sp>
        <p:nvSpPr>
          <p:cNvPr id="44" name="正方形/長方形 43"/>
          <p:cNvSpPr/>
          <p:nvPr/>
        </p:nvSpPr>
        <p:spPr>
          <a:xfrm>
            <a:off x="3837587" y="5157240"/>
            <a:ext cx="2052204" cy="523220"/>
          </a:xfrm>
          <a:prstGeom prst="rect">
            <a:avLst/>
          </a:prstGeom>
          <a:solidFill>
            <a:sysClr val="window" lastClr="FFFFFF">
              <a:alpha val="70000"/>
            </a:sysClr>
          </a:solidFill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en-US" altLang="ja-JP" sz="2800" b="1" dirty="0" smtClean="0">
                <a:solidFill>
                  <a:srgbClr val="FF0000"/>
                </a:solidFill>
                <a:latin typeface="Meiryo UI"/>
                <a:ea typeface="Meiryo UI"/>
              </a:rPr>
              <a:t>After</a:t>
            </a:r>
            <a:endParaRPr lang="en-US" altLang="ja-JP" sz="2800" b="1" dirty="0">
              <a:solidFill>
                <a:srgbClr val="FF0000"/>
              </a:solidFill>
              <a:latin typeface="Meiryo UI"/>
              <a:ea typeface="Meiryo UI"/>
            </a:endParaRPr>
          </a:p>
        </p:txBody>
      </p:sp>
      <p:sp>
        <p:nvSpPr>
          <p:cNvPr id="45" name="正方形/長方形 44"/>
          <p:cNvSpPr/>
          <p:nvPr/>
        </p:nvSpPr>
        <p:spPr>
          <a:xfrm>
            <a:off x="5857596" y="5184584"/>
            <a:ext cx="2830764" cy="523220"/>
          </a:xfrm>
          <a:prstGeom prst="rect">
            <a:avLst/>
          </a:prstGeom>
          <a:solidFill>
            <a:sysClr val="window" lastClr="FFFFFF">
              <a:alpha val="70000"/>
            </a:sysClr>
          </a:solidFill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en-US" altLang="ja-JP" sz="2800" b="1" dirty="0" smtClean="0">
                <a:solidFill>
                  <a:srgbClr val="FF0000"/>
                </a:solidFill>
                <a:latin typeface="Meiryo UI"/>
                <a:ea typeface="Meiryo UI"/>
              </a:rPr>
              <a:t>in one year</a:t>
            </a:r>
            <a:endParaRPr lang="en-US" altLang="ja-JP" sz="2800" b="1" dirty="0">
              <a:solidFill>
                <a:srgbClr val="FF0000"/>
              </a:solidFill>
              <a:latin typeface="Meiryo UI"/>
              <a:ea typeface="Meiryo UI"/>
            </a:endParaRPr>
          </a:p>
        </p:txBody>
      </p:sp>
      <p:cxnSp>
        <p:nvCxnSpPr>
          <p:cNvPr id="46" name="直線コネクタ 45"/>
          <p:cNvCxnSpPr/>
          <p:nvPr/>
        </p:nvCxnSpPr>
        <p:spPr>
          <a:xfrm>
            <a:off x="3359620" y="3643663"/>
            <a:ext cx="0" cy="2051375"/>
          </a:xfrm>
          <a:prstGeom prst="line">
            <a:avLst/>
          </a:prstGeom>
          <a:ln w="63500">
            <a:solidFill>
              <a:schemeClr val="bg1">
                <a:lumMod val="75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341640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タイトル 1"/>
          <p:cNvSpPr txBox="1">
            <a:spLocks/>
          </p:cNvSpPr>
          <p:nvPr/>
        </p:nvSpPr>
        <p:spPr bwMode="gray">
          <a:xfrm>
            <a:off x="3863690" y="3284980"/>
            <a:ext cx="4166525" cy="954107"/>
          </a:xfrm>
          <a:prstGeom prst="rect">
            <a:avLst/>
          </a:prstGeom>
        </p:spPr>
        <p:txBody>
          <a:bodyPr wrap="none">
            <a:sp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2400" kern="1200">
                <a:solidFill>
                  <a:schemeClr val="tx1"/>
                </a:solidFill>
                <a:latin typeface="+mj-ea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 Rounded MT Bold" pitchFamily="34" charset="0"/>
                <a:ea typeface="HGPｺﾞｼｯｸE" pitchFamily="50" charset="-128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 Rounded MT Bold" pitchFamily="34" charset="0"/>
                <a:ea typeface="HGPｺﾞｼｯｸE" pitchFamily="50" charset="-128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 Rounded MT Bold" pitchFamily="34" charset="0"/>
                <a:ea typeface="HGPｺﾞｼｯｸE" pitchFamily="50" charset="-128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 Rounded MT Bold" pitchFamily="34" charset="0"/>
                <a:ea typeface="HGPｺﾞｼｯｸE" pitchFamily="50" charset="-128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 Rounded MT Bold" pitchFamily="34" charset="0"/>
                <a:ea typeface="HGPｺﾞｼｯｸE" pitchFamily="50" charset="-128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 Rounded MT Bold" pitchFamily="34" charset="0"/>
                <a:ea typeface="HGPｺﾞｼｯｸE" pitchFamily="50" charset="-128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 Rounded MT Bold" pitchFamily="34" charset="0"/>
                <a:ea typeface="HGPｺﾞｼｯｸE" pitchFamily="50" charset="-128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 Rounded MT Bold" pitchFamily="34" charset="0"/>
                <a:ea typeface="HGPｺﾞｼｯｸE" pitchFamily="50" charset="-128"/>
              </a:defRPr>
            </a:lvl9pPr>
          </a:lstStyle>
          <a:p>
            <a:r>
              <a:rPr lang="en-US" altLang="ja-JP" sz="2800" b="1" dirty="0" smtClean="0">
                <a:latin typeface="Meiryo UI" pitchFamily="50" charset="-128"/>
                <a:ea typeface="Meiryo UI" pitchFamily="50" charset="-128"/>
              </a:rPr>
              <a:t>5. Modeling methods</a:t>
            </a:r>
            <a:br>
              <a:rPr lang="en-US" altLang="ja-JP" sz="2800" b="1" dirty="0" smtClean="0">
                <a:latin typeface="Meiryo UI" pitchFamily="50" charset="-128"/>
                <a:ea typeface="Meiryo UI" pitchFamily="50" charset="-128"/>
              </a:rPr>
            </a:br>
            <a:r>
              <a:rPr lang="en-US" altLang="ja-JP" sz="2800" b="1" dirty="0" err="1" smtClean="0">
                <a:latin typeface="Meiryo UI" pitchFamily="50" charset="-128"/>
                <a:ea typeface="Meiryo UI" pitchFamily="50" charset="-128"/>
              </a:rPr>
              <a:t>SEM</a:t>
            </a:r>
            <a:r>
              <a:rPr lang="en-US" altLang="ja-JP" sz="2800" b="1" dirty="0">
                <a:latin typeface="Meiryo UI" pitchFamily="50" charset="-128"/>
                <a:ea typeface="Meiryo UI" pitchFamily="50" charset="-128"/>
              </a:rPr>
              <a:t> </a:t>
            </a:r>
            <a:r>
              <a:rPr lang="en-US" altLang="ja-JP" sz="2800" b="1" dirty="0" smtClean="0">
                <a:latin typeface="Meiryo UI" pitchFamily="50" charset="-128"/>
                <a:ea typeface="Meiryo UI" pitchFamily="50" charset="-128"/>
              </a:rPr>
              <a:t>and MEL</a:t>
            </a:r>
            <a:endParaRPr lang="ja-JP" altLang="en-US" sz="2800" b="1" dirty="0">
              <a:latin typeface="Meiryo UI" pitchFamily="50" charset="-128"/>
              <a:ea typeface="Meiryo UI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8773898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19170" y="116540"/>
            <a:ext cx="9776266" cy="523220"/>
          </a:xfrm>
        </p:spPr>
        <p:txBody>
          <a:bodyPr/>
          <a:lstStyle/>
          <a:p>
            <a:pPr algn="l"/>
            <a:r>
              <a:rPr lang="en-US" altLang="ja-JP" sz="2800" b="1" dirty="0" smtClean="0">
                <a:latin typeface="Meiryo UI" pitchFamily="50" charset="-128"/>
                <a:ea typeface="Meiryo UI" pitchFamily="50" charset="-128"/>
              </a:rPr>
              <a:t>5-1. What’s </a:t>
            </a:r>
            <a:r>
              <a:rPr lang="en-US" altLang="ja-JP" sz="2800" b="1" dirty="0" err="1" smtClean="0">
                <a:latin typeface="Meiryo UI" pitchFamily="50" charset="-128"/>
                <a:ea typeface="Meiryo UI" pitchFamily="50" charset="-128"/>
              </a:rPr>
              <a:t>SEM</a:t>
            </a:r>
            <a:r>
              <a:rPr lang="en-US" altLang="ja-JP" sz="2800" b="1" dirty="0" smtClean="0">
                <a:latin typeface="Meiryo UI" pitchFamily="50" charset="-128"/>
                <a:ea typeface="Meiryo UI" pitchFamily="50" charset="-128"/>
              </a:rPr>
              <a:t>(Structural </a:t>
            </a:r>
            <a:r>
              <a:rPr lang="en-US" altLang="ja-JP" sz="2800" b="1" dirty="0">
                <a:latin typeface="Meiryo UI" pitchFamily="50" charset="-128"/>
                <a:ea typeface="Meiryo UI" pitchFamily="50" charset="-128"/>
              </a:rPr>
              <a:t>Equation </a:t>
            </a:r>
            <a:r>
              <a:rPr lang="en-US" altLang="ja-JP" sz="2800" b="1" dirty="0" smtClean="0">
                <a:latin typeface="Meiryo UI" pitchFamily="50" charset="-128"/>
                <a:ea typeface="Meiryo UI" pitchFamily="50" charset="-128"/>
              </a:rPr>
              <a:t>Modeling)(1)</a:t>
            </a:r>
            <a:endParaRPr lang="ja-JP" altLang="en-US" sz="2800" b="1" dirty="0">
              <a:latin typeface="Meiryo UI" pitchFamily="50" charset="-128"/>
              <a:ea typeface="Meiryo UI" pitchFamily="50" charset="-128"/>
            </a:endParaRPr>
          </a:p>
        </p:txBody>
      </p:sp>
      <p:sp>
        <p:nvSpPr>
          <p:cNvPr id="107" name="角丸四角形 106"/>
          <p:cNvSpPr/>
          <p:nvPr/>
        </p:nvSpPr>
        <p:spPr>
          <a:xfrm>
            <a:off x="89394" y="6211567"/>
            <a:ext cx="11977433" cy="554022"/>
          </a:xfrm>
          <a:prstGeom prst="roundRect">
            <a:avLst/>
          </a:prstGeom>
          <a:solidFill>
            <a:srgbClr val="3366FF"/>
          </a:solidFill>
          <a:ln w="635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32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V</a:t>
            </a:r>
            <a:r>
              <a:rPr lang="en-US" altLang="ja-JP" sz="3200" b="1" dirty="0" smtClean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alues of “</a:t>
            </a:r>
            <a:r>
              <a:rPr lang="ja-JP" altLang="en-US" sz="3200" b="1" dirty="0" smtClean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◯</a:t>
            </a:r>
            <a:r>
              <a:rPr lang="en-US" altLang="ja-JP" sz="3200" b="1" dirty="0" smtClean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”</a:t>
            </a:r>
            <a:r>
              <a:rPr lang="ja-JP" altLang="en-US" sz="3200" b="1" dirty="0" smtClean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en-US" altLang="ja-JP" sz="3200" b="1" dirty="0" smtClean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are calculated by APP automatically </a:t>
            </a:r>
            <a:endParaRPr lang="ja-JP" altLang="en-US" sz="3200" b="1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7" name="Rectangle 7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ja-JP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ja-JP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8" name="Rectangle 8"/>
          <p:cNvSpPr>
            <a:spLocks noChangeArrowheads="1"/>
          </p:cNvSpPr>
          <p:nvPr/>
        </p:nvSpPr>
        <p:spPr bwMode="auto">
          <a:xfrm>
            <a:off x="152400" y="152400"/>
            <a:ext cx="12192000" cy="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ja-JP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ja-JP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" name="正方形/長方形 2"/>
          <p:cNvSpPr/>
          <p:nvPr/>
        </p:nvSpPr>
        <p:spPr>
          <a:xfrm>
            <a:off x="89393" y="818033"/>
            <a:ext cx="11977433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ja-JP" sz="2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Analysis that models hypotheses in the form of linear </a:t>
            </a:r>
            <a:r>
              <a:rPr lang="en-US" altLang="ja-JP" sz="24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combinations</a:t>
            </a:r>
            <a:br>
              <a:rPr lang="en-US" altLang="ja-JP" sz="24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lang="en-US" altLang="ja-JP" sz="24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with Latent Variables(</a:t>
            </a:r>
            <a:r>
              <a:rPr lang="ja-JP" altLang="en-US" sz="24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◯</a:t>
            </a:r>
            <a:r>
              <a:rPr lang="en-US" altLang="ja-JP" sz="24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)</a:t>
            </a:r>
            <a:endParaRPr lang="ja-JP" altLang="en-US" sz="2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5" name="楕円 4"/>
          <p:cNvSpPr/>
          <p:nvPr/>
        </p:nvSpPr>
        <p:spPr>
          <a:xfrm>
            <a:off x="3215881" y="2787875"/>
            <a:ext cx="380664" cy="380664"/>
          </a:xfrm>
          <a:prstGeom prst="ellipse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3" name="楕円 32"/>
          <p:cNvSpPr/>
          <p:nvPr/>
        </p:nvSpPr>
        <p:spPr>
          <a:xfrm>
            <a:off x="5055759" y="2787875"/>
            <a:ext cx="380664" cy="380664"/>
          </a:xfrm>
          <a:prstGeom prst="ellipse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9" name="楕円 48"/>
          <p:cNvSpPr/>
          <p:nvPr/>
        </p:nvSpPr>
        <p:spPr>
          <a:xfrm rot="16200000">
            <a:off x="3215881" y="4627753"/>
            <a:ext cx="380664" cy="380664"/>
          </a:xfrm>
          <a:prstGeom prst="ellipse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3" name="楕円 52"/>
          <p:cNvSpPr/>
          <p:nvPr/>
        </p:nvSpPr>
        <p:spPr>
          <a:xfrm>
            <a:off x="5055759" y="4625833"/>
            <a:ext cx="380664" cy="380664"/>
          </a:xfrm>
          <a:prstGeom prst="ellipse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4" name="楕円 53"/>
          <p:cNvSpPr/>
          <p:nvPr/>
        </p:nvSpPr>
        <p:spPr>
          <a:xfrm>
            <a:off x="1883555" y="3707813"/>
            <a:ext cx="380664" cy="380664"/>
          </a:xfrm>
          <a:prstGeom prst="ellipse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9" name="直線矢印コネクタ 8"/>
          <p:cNvCxnSpPr>
            <a:stCxn id="53" idx="1"/>
            <a:endCxn id="5" idx="5"/>
          </p:cNvCxnSpPr>
          <p:nvPr/>
        </p:nvCxnSpPr>
        <p:spPr>
          <a:xfrm flipH="1" flipV="1">
            <a:off x="3540798" y="3112792"/>
            <a:ext cx="1570708" cy="1568788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直線矢印コネクタ 54"/>
          <p:cNvCxnSpPr>
            <a:stCxn id="53" idx="2"/>
            <a:endCxn id="49" idx="4"/>
          </p:cNvCxnSpPr>
          <p:nvPr/>
        </p:nvCxnSpPr>
        <p:spPr>
          <a:xfrm flipH="1">
            <a:off x="3596545" y="4816165"/>
            <a:ext cx="1459214" cy="1920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直線矢印コネクタ 55"/>
          <p:cNvCxnSpPr>
            <a:stCxn id="33" idx="3"/>
            <a:endCxn id="49" idx="5"/>
          </p:cNvCxnSpPr>
          <p:nvPr/>
        </p:nvCxnSpPr>
        <p:spPr>
          <a:xfrm flipH="1">
            <a:off x="3540798" y="3112792"/>
            <a:ext cx="1570708" cy="1570708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直線矢印コネクタ 56"/>
          <p:cNvCxnSpPr>
            <a:endCxn id="5" idx="6"/>
          </p:cNvCxnSpPr>
          <p:nvPr/>
        </p:nvCxnSpPr>
        <p:spPr>
          <a:xfrm flipH="1" flipV="1">
            <a:off x="3596545" y="2978207"/>
            <a:ext cx="1467876" cy="10856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フリーフォーム 19"/>
          <p:cNvSpPr/>
          <p:nvPr/>
        </p:nvSpPr>
        <p:spPr>
          <a:xfrm>
            <a:off x="5372439" y="3079501"/>
            <a:ext cx="441861" cy="1559279"/>
          </a:xfrm>
          <a:custGeom>
            <a:avLst/>
            <a:gdLst>
              <a:gd name="connsiteX0" fmla="*/ 29497 w 501519"/>
              <a:gd name="connsiteY0" fmla="*/ 0 h 1769806"/>
              <a:gd name="connsiteX1" fmla="*/ 501445 w 501519"/>
              <a:gd name="connsiteY1" fmla="*/ 870155 h 1769806"/>
              <a:gd name="connsiteX2" fmla="*/ 0 w 501519"/>
              <a:gd name="connsiteY2" fmla="*/ 1769806 h 17698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01519" h="1769806">
                <a:moveTo>
                  <a:pt x="29497" y="0"/>
                </a:moveTo>
                <a:cubicBezTo>
                  <a:pt x="267929" y="287593"/>
                  <a:pt x="506361" y="575187"/>
                  <a:pt x="501445" y="870155"/>
                </a:cubicBezTo>
                <a:cubicBezTo>
                  <a:pt x="496529" y="1165123"/>
                  <a:pt x="248264" y="1467464"/>
                  <a:pt x="0" y="1769806"/>
                </a:cubicBezTo>
              </a:path>
            </a:pathLst>
          </a:custGeom>
          <a:noFill/>
          <a:ln w="25400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58" name="直線矢印コネクタ 57"/>
          <p:cNvCxnSpPr>
            <a:stCxn id="5" idx="3"/>
            <a:endCxn id="54" idx="7"/>
          </p:cNvCxnSpPr>
          <p:nvPr/>
        </p:nvCxnSpPr>
        <p:spPr>
          <a:xfrm flipH="1">
            <a:off x="2208473" y="3112792"/>
            <a:ext cx="1063156" cy="650768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直線矢印コネクタ 59"/>
          <p:cNvCxnSpPr>
            <a:stCxn id="49" idx="7"/>
            <a:endCxn id="54" idx="5"/>
          </p:cNvCxnSpPr>
          <p:nvPr/>
        </p:nvCxnSpPr>
        <p:spPr>
          <a:xfrm flipH="1" flipV="1">
            <a:off x="2208473" y="4032730"/>
            <a:ext cx="1063156" cy="650770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正方形/長方形 60"/>
          <p:cNvSpPr/>
          <p:nvPr/>
        </p:nvSpPr>
        <p:spPr>
          <a:xfrm>
            <a:off x="999187" y="3451972"/>
            <a:ext cx="634441" cy="214683"/>
          </a:xfrm>
          <a:prstGeom prst="rect">
            <a:avLst/>
          </a:prstGeom>
          <a:solidFill>
            <a:srgbClr val="0000FF"/>
          </a:solidFill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5" name="正方形/長方形 64"/>
          <p:cNvSpPr/>
          <p:nvPr/>
        </p:nvSpPr>
        <p:spPr>
          <a:xfrm>
            <a:off x="995338" y="3817722"/>
            <a:ext cx="634441" cy="214683"/>
          </a:xfrm>
          <a:prstGeom prst="rect">
            <a:avLst/>
          </a:prstGeom>
          <a:solidFill>
            <a:srgbClr val="0000FF"/>
          </a:solidFill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6" name="正方形/長方形 65"/>
          <p:cNvSpPr/>
          <p:nvPr/>
        </p:nvSpPr>
        <p:spPr>
          <a:xfrm>
            <a:off x="995338" y="4159293"/>
            <a:ext cx="634441" cy="214683"/>
          </a:xfrm>
          <a:prstGeom prst="rect">
            <a:avLst/>
          </a:prstGeom>
          <a:solidFill>
            <a:srgbClr val="0000FF"/>
          </a:solidFill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7" name="楕円 66"/>
          <p:cNvSpPr/>
          <p:nvPr/>
        </p:nvSpPr>
        <p:spPr>
          <a:xfrm>
            <a:off x="551230" y="3058460"/>
            <a:ext cx="236968" cy="236968"/>
          </a:xfrm>
          <a:prstGeom prst="ellipse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70" name="直線矢印コネクタ 69"/>
          <p:cNvCxnSpPr>
            <a:stCxn id="54" idx="1"/>
            <a:endCxn id="61" idx="3"/>
          </p:cNvCxnSpPr>
          <p:nvPr/>
        </p:nvCxnSpPr>
        <p:spPr>
          <a:xfrm flipH="1" flipV="1">
            <a:off x="1633628" y="3559314"/>
            <a:ext cx="305675" cy="204247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直線矢印コネクタ 72"/>
          <p:cNvCxnSpPr>
            <a:stCxn id="54" idx="2"/>
            <a:endCxn id="65" idx="3"/>
          </p:cNvCxnSpPr>
          <p:nvPr/>
        </p:nvCxnSpPr>
        <p:spPr>
          <a:xfrm flipH="1">
            <a:off x="1629779" y="3898145"/>
            <a:ext cx="253776" cy="26919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直線矢印コネクタ 75"/>
          <p:cNvCxnSpPr>
            <a:stCxn id="54" idx="3"/>
            <a:endCxn id="66" idx="3"/>
          </p:cNvCxnSpPr>
          <p:nvPr/>
        </p:nvCxnSpPr>
        <p:spPr>
          <a:xfrm flipH="1">
            <a:off x="1629779" y="4032730"/>
            <a:ext cx="309524" cy="233905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直線矢印コネクタ 78"/>
          <p:cNvCxnSpPr>
            <a:stCxn id="67" idx="5"/>
            <a:endCxn id="61" idx="1"/>
          </p:cNvCxnSpPr>
          <p:nvPr/>
        </p:nvCxnSpPr>
        <p:spPr>
          <a:xfrm>
            <a:off x="753494" y="3260724"/>
            <a:ext cx="245693" cy="298590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2" name="楕円 81"/>
          <p:cNvSpPr/>
          <p:nvPr/>
        </p:nvSpPr>
        <p:spPr>
          <a:xfrm>
            <a:off x="551230" y="3448909"/>
            <a:ext cx="236968" cy="236968"/>
          </a:xfrm>
          <a:prstGeom prst="ellipse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83" name="直線矢印コネクタ 82"/>
          <p:cNvCxnSpPr>
            <a:stCxn id="82" idx="5"/>
          </p:cNvCxnSpPr>
          <p:nvPr/>
        </p:nvCxnSpPr>
        <p:spPr>
          <a:xfrm>
            <a:off x="753494" y="3651173"/>
            <a:ext cx="245693" cy="298590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4" name="楕円 83"/>
          <p:cNvSpPr/>
          <p:nvPr/>
        </p:nvSpPr>
        <p:spPr>
          <a:xfrm>
            <a:off x="551230" y="3812440"/>
            <a:ext cx="236968" cy="236968"/>
          </a:xfrm>
          <a:prstGeom prst="ellipse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85" name="直線矢印コネクタ 84"/>
          <p:cNvCxnSpPr>
            <a:stCxn id="84" idx="5"/>
          </p:cNvCxnSpPr>
          <p:nvPr/>
        </p:nvCxnSpPr>
        <p:spPr>
          <a:xfrm>
            <a:off x="753494" y="4014704"/>
            <a:ext cx="245693" cy="298590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6" name="正方形/長方形 85"/>
          <p:cNvSpPr/>
          <p:nvPr/>
        </p:nvSpPr>
        <p:spPr>
          <a:xfrm>
            <a:off x="2264220" y="1963102"/>
            <a:ext cx="634441" cy="214683"/>
          </a:xfrm>
          <a:prstGeom prst="rect">
            <a:avLst/>
          </a:prstGeom>
          <a:solidFill>
            <a:srgbClr val="0000FF"/>
          </a:solidFill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7" name="正方形/長方形 86"/>
          <p:cNvSpPr/>
          <p:nvPr/>
        </p:nvSpPr>
        <p:spPr>
          <a:xfrm>
            <a:off x="2260371" y="2328852"/>
            <a:ext cx="634441" cy="214683"/>
          </a:xfrm>
          <a:prstGeom prst="rect">
            <a:avLst/>
          </a:prstGeom>
          <a:solidFill>
            <a:srgbClr val="0000FF"/>
          </a:solidFill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8" name="正方形/長方形 87"/>
          <p:cNvSpPr/>
          <p:nvPr/>
        </p:nvSpPr>
        <p:spPr>
          <a:xfrm>
            <a:off x="2260371" y="2670424"/>
            <a:ext cx="634441" cy="214683"/>
          </a:xfrm>
          <a:prstGeom prst="rect">
            <a:avLst/>
          </a:prstGeom>
          <a:solidFill>
            <a:srgbClr val="0000FF"/>
          </a:solidFill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89" name="直線矢印コネクタ 88"/>
          <p:cNvCxnSpPr>
            <a:stCxn id="5" idx="1"/>
            <a:endCxn id="86" idx="3"/>
          </p:cNvCxnSpPr>
          <p:nvPr/>
        </p:nvCxnSpPr>
        <p:spPr>
          <a:xfrm flipH="1" flipV="1">
            <a:off x="2898660" y="2070444"/>
            <a:ext cx="372968" cy="773178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直線矢印コネクタ 89"/>
          <p:cNvCxnSpPr>
            <a:stCxn id="5" idx="1"/>
            <a:endCxn id="87" idx="3"/>
          </p:cNvCxnSpPr>
          <p:nvPr/>
        </p:nvCxnSpPr>
        <p:spPr>
          <a:xfrm flipH="1" flipV="1">
            <a:off x="2894812" y="2436194"/>
            <a:ext cx="376816" cy="407428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直線矢印コネクタ 90"/>
          <p:cNvCxnSpPr>
            <a:stCxn id="5" idx="1"/>
            <a:endCxn id="88" idx="3"/>
          </p:cNvCxnSpPr>
          <p:nvPr/>
        </p:nvCxnSpPr>
        <p:spPr>
          <a:xfrm flipH="1" flipV="1">
            <a:off x="2894812" y="2777766"/>
            <a:ext cx="376816" cy="65856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5" name="楕円 94"/>
          <p:cNvSpPr/>
          <p:nvPr/>
        </p:nvSpPr>
        <p:spPr>
          <a:xfrm>
            <a:off x="1756667" y="1772770"/>
            <a:ext cx="236968" cy="236968"/>
          </a:xfrm>
          <a:prstGeom prst="ellipse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96" name="直線矢印コネクタ 95"/>
          <p:cNvCxnSpPr>
            <a:stCxn id="95" idx="5"/>
            <a:endCxn id="86" idx="1"/>
          </p:cNvCxnSpPr>
          <p:nvPr/>
        </p:nvCxnSpPr>
        <p:spPr>
          <a:xfrm>
            <a:off x="1958931" y="1975034"/>
            <a:ext cx="305288" cy="95410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7" name="楕円 96"/>
          <p:cNvSpPr/>
          <p:nvPr/>
        </p:nvSpPr>
        <p:spPr>
          <a:xfrm>
            <a:off x="1756667" y="2163219"/>
            <a:ext cx="236968" cy="236968"/>
          </a:xfrm>
          <a:prstGeom prst="ellipse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98" name="直線矢印コネクタ 97"/>
          <p:cNvCxnSpPr>
            <a:stCxn id="97" idx="5"/>
            <a:endCxn id="87" idx="1"/>
          </p:cNvCxnSpPr>
          <p:nvPr/>
        </p:nvCxnSpPr>
        <p:spPr>
          <a:xfrm>
            <a:off x="1958931" y="2365483"/>
            <a:ext cx="301440" cy="70711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9" name="楕円 98"/>
          <p:cNvSpPr/>
          <p:nvPr/>
        </p:nvSpPr>
        <p:spPr>
          <a:xfrm>
            <a:off x="1756667" y="2526750"/>
            <a:ext cx="236968" cy="236968"/>
          </a:xfrm>
          <a:prstGeom prst="ellipse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00" name="直線矢印コネクタ 99"/>
          <p:cNvCxnSpPr>
            <a:stCxn id="99" idx="5"/>
            <a:endCxn id="88" idx="1"/>
          </p:cNvCxnSpPr>
          <p:nvPr/>
        </p:nvCxnSpPr>
        <p:spPr>
          <a:xfrm>
            <a:off x="1958931" y="2729014"/>
            <a:ext cx="301440" cy="48752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6" name="正方形/長方形 105"/>
          <p:cNvSpPr/>
          <p:nvPr/>
        </p:nvSpPr>
        <p:spPr>
          <a:xfrm flipH="1">
            <a:off x="5745407" y="1965894"/>
            <a:ext cx="634441" cy="214683"/>
          </a:xfrm>
          <a:prstGeom prst="rect">
            <a:avLst/>
          </a:prstGeom>
          <a:solidFill>
            <a:srgbClr val="0000FF"/>
          </a:solidFill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8" name="正方形/長方形 107"/>
          <p:cNvSpPr/>
          <p:nvPr/>
        </p:nvSpPr>
        <p:spPr>
          <a:xfrm flipH="1">
            <a:off x="5749255" y="2331644"/>
            <a:ext cx="634441" cy="214683"/>
          </a:xfrm>
          <a:prstGeom prst="rect">
            <a:avLst/>
          </a:prstGeom>
          <a:solidFill>
            <a:srgbClr val="0000FF"/>
          </a:solidFill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9" name="正方形/長方形 108"/>
          <p:cNvSpPr/>
          <p:nvPr/>
        </p:nvSpPr>
        <p:spPr>
          <a:xfrm flipH="1">
            <a:off x="5749255" y="2673216"/>
            <a:ext cx="634441" cy="214683"/>
          </a:xfrm>
          <a:prstGeom prst="rect">
            <a:avLst/>
          </a:prstGeom>
          <a:solidFill>
            <a:srgbClr val="0000FF"/>
          </a:solidFill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10" name="直線矢印コネクタ 109"/>
          <p:cNvCxnSpPr>
            <a:endCxn id="106" idx="3"/>
          </p:cNvCxnSpPr>
          <p:nvPr/>
        </p:nvCxnSpPr>
        <p:spPr>
          <a:xfrm flipV="1">
            <a:off x="5372439" y="2073236"/>
            <a:ext cx="372968" cy="773178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" name="直線矢印コネクタ 110"/>
          <p:cNvCxnSpPr>
            <a:endCxn id="108" idx="3"/>
          </p:cNvCxnSpPr>
          <p:nvPr/>
        </p:nvCxnSpPr>
        <p:spPr>
          <a:xfrm flipV="1">
            <a:off x="5372439" y="2438986"/>
            <a:ext cx="376816" cy="407428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直線矢印コネクタ 111"/>
          <p:cNvCxnSpPr>
            <a:endCxn id="109" idx="3"/>
          </p:cNvCxnSpPr>
          <p:nvPr/>
        </p:nvCxnSpPr>
        <p:spPr>
          <a:xfrm flipV="1">
            <a:off x="5372439" y="2780558"/>
            <a:ext cx="376816" cy="65856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3" name="楕円 112"/>
          <p:cNvSpPr/>
          <p:nvPr/>
        </p:nvSpPr>
        <p:spPr>
          <a:xfrm flipH="1">
            <a:off x="6650432" y="1775562"/>
            <a:ext cx="236968" cy="236968"/>
          </a:xfrm>
          <a:prstGeom prst="ellipse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14" name="直線矢印コネクタ 113"/>
          <p:cNvCxnSpPr>
            <a:stCxn id="113" idx="5"/>
            <a:endCxn id="106" idx="1"/>
          </p:cNvCxnSpPr>
          <p:nvPr/>
        </p:nvCxnSpPr>
        <p:spPr>
          <a:xfrm flipH="1">
            <a:off x="6379847" y="1977826"/>
            <a:ext cx="305288" cy="95410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5" name="楕円 114"/>
          <p:cNvSpPr/>
          <p:nvPr/>
        </p:nvSpPr>
        <p:spPr>
          <a:xfrm flipH="1">
            <a:off x="6650432" y="2166011"/>
            <a:ext cx="236968" cy="236968"/>
          </a:xfrm>
          <a:prstGeom prst="ellipse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16" name="直線矢印コネクタ 115"/>
          <p:cNvCxnSpPr>
            <a:stCxn id="115" idx="5"/>
            <a:endCxn id="108" idx="1"/>
          </p:cNvCxnSpPr>
          <p:nvPr/>
        </p:nvCxnSpPr>
        <p:spPr>
          <a:xfrm flipH="1">
            <a:off x="6383696" y="2368275"/>
            <a:ext cx="301440" cy="70711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7" name="楕円 116"/>
          <p:cNvSpPr/>
          <p:nvPr/>
        </p:nvSpPr>
        <p:spPr>
          <a:xfrm flipH="1">
            <a:off x="6650432" y="2529542"/>
            <a:ext cx="236968" cy="236968"/>
          </a:xfrm>
          <a:prstGeom prst="ellipse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18" name="直線矢印コネクタ 117"/>
          <p:cNvCxnSpPr>
            <a:stCxn id="117" idx="5"/>
            <a:endCxn id="109" idx="1"/>
          </p:cNvCxnSpPr>
          <p:nvPr/>
        </p:nvCxnSpPr>
        <p:spPr>
          <a:xfrm flipH="1">
            <a:off x="6383696" y="2731806"/>
            <a:ext cx="301440" cy="48752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0" name="正方形/長方形 119"/>
          <p:cNvSpPr/>
          <p:nvPr/>
        </p:nvSpPr>
        <p:spPr>
          <a:xfrm flipH="1" flipV="1">
            <a:off x="5809391" y="5554063"/>
            <a:ext cx="634441" cy="214683"/>
          </a:xfrm>
          <a:prstGeom prst="rect">
            <a:avLst/>
          </a:prstGeom>
          <a:solidFill>
            <a:srgbClr val="0000FF"/>
          </a:solidFill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1" name="正方形/長方形 120"/>
          <p:cNvSpPr/>
          <p:nvPr/>
        </p:nvSpPr>
        <p:spPr>
          <a:xfrm flipH="1" flipV="1">
            <a:off x="5813239" y="5188313"/>
            <a:ext cx="634441" cy="214683"/>
          </a:xfrm>
          <a:prstGeom prst="rect">
            <a:avLst/>
          </a:prstGeom>
          <a:solidFill>
            <a:srgbClr val="0000FF"/>
          </a:solidFill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2" name="正方形/長方形 121"/>
          <p:cNvSpPr/>
          <p:nvPr/>
        </p:nvSpPr>
        <p:spPr>
          <a:xfrm flipH="1" flipV="1">
            <a:off x="5813239" y="4846742"/>
            <a:ext cx="634441" cy="214683"/>
          </a:xfrm>
          <a:prstGeom prst="rect">
            <a:avLst/>
          </a:prstGeom>
          <a:solidFill>
            <a:srgbClr val="0000FF"/>
          </a:solidFill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23" name="直線矢印コネクタ 122"/>
          <p:cNvCxnSpPr>
            <a:endCxn id="120" idx="3"/>
          </p:cNvCxnSpPr>
          <p:nvPr/>
        </p:nvCxnSpPr>
        <p:spPr>
          <a:xfrm>
            <a:off x="5436423" y="4888227"/>
            <a:ext cx="372968" cy="773178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4" name="直線矢印コネクタ 123"/>
          <p:cNvCxnSpPr>
            <a:endCxn id="121" idx="3"/>
          </p:cNvCxnSpPr>
          <p:nvPr/>
        </p:nvCxnSpPr>
        <p:spPr>
          <a:xfrm>
            <a:off x="5436423" y="4888227"/>
            <a:ext cx="376816" cy="407428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5" name="直線矢印コネクタ 124"/>
          <p:cNvCxnSpPr>
            <a:endCxn id="122" idx="3"/>
          </p:cNvCxnSpPr>
          <p:nvPr/>
        </p:nvCxnSpPr>
        <p:spPr>
          <a:xfrm>
            <a:off x="5436423" y="4888227"/>
            <a:ext cx="376816" cy="65856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6" name="楕円 125"/>
          <p:cNvSpPr/>
          <p:nvPr/>
        </p:nvSpPr>
        <p:spPr>
          <a:xfrm flipH="1" flipV="1">
            <a:off x="6714416" y="5722111"/>
            <a:ext cx="236968" cy="236968"/>
          </a:xfrm>
          <a:prstGeom prst="ellipse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27" name="直線矢印コネクタ 126"/>
          <p:cNvCxnSpPr>
            <a:stCxn id="126" idx="5"/>
            <a:endCxn id="120" idx="1"/>
          </p:cNvCxnSpPr>
          <p:nvPr/>
        </p:nvCxnSpPr>
        <p:spPr>
          <a:xfrm flipH="1" flipV="1">
            <a:off x="6443831" y="5661405"/>
            <a:ext cx="305288" cy="95410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8" name="楕円 127"/>
          <p:cNvSpPr/>
          <p:nvPr/>
        </p:nvSpPr>
        <p:spPr>
          <a:xfrm flipH="1" flipV="1">
            <a:off x="6714416" y="5331662"/>
            <a:ext cx="236968" cy="236968"/>
          </a:xfrm>
          <a:prstGeom prst="ellipse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29" name="直線矢印コネクタ 128"/>
          <p:cNvCxnSpPr>
            <a:stCxn id="128" idx="5"/>
            <a:endCxn id="121" idx="1"/>
          </p:cNvCxnSpPr>
          <p:nvPr/>
        </p:nvCxnSpPr>
        <p:spPr>
          <a:xfrm flipH="1" flipV="1">
            <a:off x="6447680" y="5295655"/>
            <a:ext cx="301440" cy="70711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0" name="楕円 129"/>
          <p:cNvSpPr/>
          <p:nvPr/>
        </p:nvSpPr>
        <p:spPr>
          <a:xfrm flipH="1" flipV="1">
            <a:off x="6714416" y="4968132"/>
            <a:ext cx="236968" cy="236968"/>
          </a:xfrm>
          <a:prstGeom prst="ellipse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31" name="直線矢印コネクタ 130"/>
          <p:cNvCxnSpPr>
            <a:stCxn id="130" idx="5"/>
            <a:endCxn id="122" idx="1"/>
          </p:cNvCxnSpPr>
          <p:nvPr/>
        </p:nvCxnSpPr>
        <p:spPr>
          <a:xfrm flipH="1" flipV="1">
            <a:off x="6447680" y="4954083"/>
            <a:ext cx="301440" cy="48752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3" name="正方形/長方形 132"/>
          <p:cNvSpPr/>
          <p:nvPr/>
        </p:nvSpPr>
        <p:spPr>
          <a:xfrm flipV="1">
            <a:off x="2263860" y="5620020"/>
            <a:ext cx="634441" cy="214683"/>
          </a:xfrm>
          <a:prstGeom prst="rect">
            <a:avLst/>
          </a:prstGeom>
          <a:solidFill>
            <a:srgbClr val="0000FF"/>
          </a:solidFill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4" name="正方形/長方形 133"/>
          <p:cNvSpPr/>
          <p:nvPr/>
        </p:nvSpPr>
        <p:spPr>
          <a:xfrm flipV="1">
            <a:off x="2260011" y="5254270"/>
            <a:ext cx="634441" cy="214683"/>
          </a:xfrm>
          <a:prstGeom prst="rect">
            <a:avLst/>
          </a:prstGeom>
          <a:solidFill>
            <a:srgbClr val="0000FF"/>
          </a:solidFill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5" name="正方形/長方形 134"/>
          <p:cNvSpPr/>
          <p:nvPr/>
        </p:nvSpPr>
        <p:spPr>
          <a:xfrm flipV="1">
            <a:off x="2260011" y="4912699"/>
            <a:ext cx="634441" cy="214683"/>
          </a:xfrm>
          <a:prstGeom prst="rect">
            <a:avLst/>
          </a:prstGeom>
          <a:solidFill>
            <a:srgbClr val="0000FF"/>
          </a:solidFill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36" name="直線矢印コネクタ 135"/>
          <p:cNvCxnSpPr>
            <a:endCxn id="133" idx="3"/>
          </p:cNvCxnSpPr>
          <p:nvPr/>
        </p:nvCxnSpPr>
        <p:spPr>
          <a:xfrm flipH="1">
            <a:off x="2898300" y="4954184"/>
            <a:ext cx="372968" cy="773178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7" name="直線矢印コネクタ 136"/>
          <p:cNvCxnSpPr>
            <a:endCxn id="134" idx="3"/>
          </p:cNvCxnSpPr>
          <p:nvPr/>
        </p:nvCxnSpPr>
        <p:spPr>
          <a:xfrm flipH="1">
            <a:off x="2894452" y="4954184"/>
            <a:ext cx="376816" cy="407428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8" name="直線矢印コネクタ 137"/>
          <p:cNvCxnSpPr>
            <a:endCxn id="135" idx="3"/>
          </p:cNvCxnSpPr>
          <p:nvPr/>
        </p:nvCxnSpPr>
        <p:spPr>
          <a:xfrm flipH="1">
            <a:off x="2894452" y="4954184"/>
            <a:ext cx="376816" cy="65856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9" name="楕円 138"/>
          <p:cNvSpPr/>
          <p:nvPr/>
        </p:nvSpPr>
        <p:spPr>
          <a:xfrm flipV="1">
            <a:off x="1756307" y="5788068"/>
            <a:ext cx="236968" cy="236968"/>
          </a:xfrm>
          <a:prstGeom prst="ellipse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40" name="直線矢印コネクタ 139"/>
          <p:cNvCxnSpPr>
            <a:stCxn id="139" idx="5"/>
            <a:endCxn id="133" idx="1"/>
          </p:cNvCxnSpPr>
          <p:nvPr/>
        </p:nvCxnSpPr>
        <p:spPr>
          <a:xfrm flipV="1">
            <a:off x="1958571" y="5727362"/>
            <a:ext cx="305288" cy="95410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1" name="楕円 140"/>
          <p:cNvSpPr/>
          <p:nvPr/>
        </p:nvSpPr>
        <p:spPr>
          <a:xfrm flipV="1">
            <a:off x="1756307" y="5397619"/>
            <a:ext cx="236968" cy="236968"/>
          </a:xfrm>
          <a:prstGeom prst="ellipse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42" name="直線矢印コネクタ 141"/>
          <p:cNvCxnSpPr>
            <a:stCxn id="141" idx="5"/>
            <a:endCxn id="134" idx="1"/>
          </p:cNvCxnSpPr>
          <p:nvPr/>
        </p:nvCxnSpPr>
        <p:spPr>
          <a:xfrm flipV="1">
            <a:off x="1958571" y="5361612"/>
            <a:ext cx="301440" cy="70711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3" name="楕円 142"/>
          <p:cNvSpPr/>
          <p:nvPr/>
        </p:nvSpPr>
        <p:spPr>
          <a:xfrm flipV="1">
            <a:off x="1756307" y="5034089"/>
            <a:ext cx="236968" cy="236968"/>
          </a:xfrm>
          <a:prstGeom prst="ellipse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44" name="直線矢印コネクタ 143"/>
          <p:cNvCxnSpPr>
            <a:stCxn id="143" idx="5"/>
            <a:endCxn id="135" idx="1"/>
          </p:cNvCxnSpPr>
          <p:nvPr/>
        </p:nvCxnSpPr>
        <p:spPr>
          <a:xfrm flipV="1">
            <a:off x="1958571" y="5020040"/>
            <a:ext cx="301440" cy="48752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4" name="正方形/長方形 103"/>
          <p:cNvSpPr/>
          <p:nvPr/>
        </p:nvSpPr>
        <p:spPr>
          <a:xfrm>
            <a:off x="3753870" y="1796002"/>
            <a:ext cx="1306961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ja-JP" altLang="en-US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Factor </a:t>
            </a:r>
            <a:endParaRPr lang="en-US" altLang="ja-JP" b="1" dirty="0" smtClean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lang="ja-JP" altLang="en-US" b="1" dirty="0" smtClean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Latent </a:t>
            </a:r>
            <a:endParaRPr lang="en-US" altLang="ja-JP" b="1" dirty="0" smtClean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lang="ja-JP" altLang="en-US" b="1" dirty="0" smtClean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Variables</a:t>
            </a:r>
            <a:endParaRPr lang="ja-JP" altLang="en-US" b="1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cxnSp>
        <p:nvCxnSpPr>
          <p:cNvPr id="147" name="直線コネクタ 146"/>
          <p:cNvCxnSpPr>
            <a:stCxn id="104" idx="3"/>
          </p:cNvCxnSpPr>
          <p:nvPr/>
        </p:nvCxnSpPr>
        <p:spPr>
          <a:xfrm>
            <a:off x="5060831" y="2257667"/>
            <a:ext cx="185260" cy="648196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1" name="正方形/長方形 150"/>
          <p:cNvSpPr/>
          <p:nvPr/>
        </p:nvSpPr>
        <p:spPr>
          <a:xfrm>
            <a:off x="90255" y="4661895"/>
            <a:ext cx="153644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altLang="ja-JP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Observation</a:t>
            </a:r>
          </a:p>
          <a:p>
            <a:pPr algn="ctr"/>
            <a:r>
              <a:rPr lang="en-US" altLang="ja-JP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en-US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  <a:t>Variables</a:t>
            </a:r>
            <a:endParaRPr lang="ja-JP" altLang="en-US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cxnSp>
        <p:nvCxnSpPr>
          <p:cNvPr id="153" name="直線コネクタ 152"/>
          <p:cNvCxnSpPr>
            <a:endCxn id="151" idx="0"/>
          </p:cNvCxnSpPr>
          <p:nvPr/>
        </p:nvCxnSpPr>
        <p:spPr>
          <a:xfrm flipH="1">
            <a:off x="858478" y="4296095"/>
            <a:ext cx="485123" cy="3658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5" name="正方形/長方形 154"/>
          <p:cNvSpPr/>
          <p:nvPr/>
        </p:nvSpPr>
        <p:spPr>
          <a:xfrm>
            <a:off x="471173" y="1951363"/>
            <a:ext cx="83388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altLang="ja-JP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Error </a:t>
            </a:r>
          </a:p>
          <a:p>
            <a:pPr algn="ctr"/>
            <a:r>
              <a:rPr lang="en-US" altLang="ja-JP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factor</a:t>
            </a:r>
          </a:p>
        </p:txBody>
      </p:sp>
      <p:cxnSp>
        <p:nvCxnSpPr>
          <p:cNvPr id="156" name="直線コネクタ 155"/>
          <p:cNvCxnSpPr>
            <a:stCxn id="155" idx="3"/>
            <a:endCxn id="97" idx="2"/>
          </p:cNvCxnSpPr>
          <p:nvPr/>
        </p:nvCxnSpPr>
        <p:spPr>
          <a:xfrm>
            <a:off x="1305056" y="2274529"/>
            <a:ext cx="451611" cy="7174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8" name="正方形/長方形 157"/>
          <p:cNvSpPr/>
          <p:nvPr/>
        </p:nvSpPr>
        <p:spPr>
          <a:xfrm>
            <a:off x="7160052" y="2210999"/>
            <a:ext cx="4906773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20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(1)</a:t>
            </a:r>
            <a:r>
              <a:rPr lang="ja-JP" altLang="en-US" sz="20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Designer </a:t>
            </a:r>
            <a:r>
              <a:rPr lang="ja-JP" altLang="en-US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determines </a:t>
            </a:r>
            <a:r>
              <a:rPr lang="ja-JP" altLang="en-US" sz="2000" b="1" dirty="0" smtClean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latent</a:t>
            </a:r>
            <a:endParaRPr lang="en-US" altLang="ja-JP" sz="2000" b="1" dirty="0" smtClean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en-US" altLang="ja-JP" sz="20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en-US" altLang="ja-JP" sz="2000" b="1" dirty="0" smtClean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  </a:t>
            </a:r>
            <a:r>
              <a:rPr lang="ja-JP" altLang="en-US" sz="2000" b="1" dirty="0" smtClean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ja-JP" altLang="en-US" sz="20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variables</a:t>
            </a:r>
          </a:p>
        </p:txBody>
      </p:sp>
      <p:sp>
        <p:nvSpPr>
          <p:cNvPr id="160" name="正方形/長方形 159"/>
          <p:cNvSpPr/>
          <p:nvPr/>
        </p:nvSpPr>
        <p:spPr>
          <a:xfrm>
            <a:off x="7160052" y="2934797"/>
            <a:ext cx="4906773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20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(2)Only </a:t>
            </a:r>
            <a:r>
              <a:rPr lang="en-US" altLang="ja-JP" sz="2000" b="1" dirty="0" smtClean="0">
                <a:solidFill>
                  <a:srgbClr val="0000FF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observation variables </a:t>
            </a:r>
            <a:r>
              <a:rPr lang="en-US" altLang="ja-JP" sz="20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are</a:t>
            </a:r>
            <a:br>
              <a:rPr lang="en-US" altLang="ja-JP" sz="20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lang="en-US" altLang="ja-JP" sz="20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     known. (Those are data)</a:t>
            </a:r>
            <a:endParaRPr lang="ja-JP" altLang="en-US" sz="20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61" name="正方形/長方形 160"/>
          <p:cNvSpPr/>
          <p:nvPr/>
        </p:nvSpPr>
        <p:spPr>
          <a:xfrm>
            <a:off x="7160052" y="3641492"/>
            <a:ext cx="4906773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20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(3)The direction of arrow is </a:t>
            </a:r>
          </a:p>
          <a:p>
            <a:r>
              <a:rPr lang="en-US" altLang="ja-JP" sz="2000" b="1" dirty="0">
                <a:solidFill>
                  <a:srgbClr val="0000FF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    </a:t>
            </a:r>
            <a:r>
              <a:rPr lang="en-US" altLang="ja-JP" sz="20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(a)from specific </a:t>
            </a:r>
            <a:r>
              <a:rPr lang="en-US" altLang="ja-JP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factors to </a:t>
            </a:r>
            <a:endParaRPr lang="en-US" altLang="ja-JP" sz="2000" b="1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en-US" altLang="ja-JP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          specific data</a:t>
            </a:r>
            <a:br>
              <a:rPr lang="en-US" altLang="ja-JP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lang="en-US" altLang="ja-JP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     (</a:t>
            </a:r>
            <a:r>
              <a:rPr lang="en-US" altLang="ja-JP" sz="20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b)Factor-to-factor </a:t>
            </a:r>
            <a:r>
              <a:rPr lang="en-US" altLang="ja-JP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is also </a:t>
            </a:r>
            <a:endParaRPr lang="en-US" altLang="ja-JP" sz="2000" b="1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en-US" altLang="ja-JP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en-US" altLang="ja-JP" sz="20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         acceptable</a:t>
            </a:r>
          </a:p>
          <a:p>
            <a:r>
              <a:rPr lang="en-US" altLang="ja-JP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     (</a:t>
            </a:r>
            <a:r>
              <a:rPr lang="en-US" altLang="ja-JP" sz="20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c)Correlation </a:t>
            </a:r>
            <a:r>
              <a:rPr lang="en-US" altLang="ja-JP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is also </a:t>
            </a:r>
            <a:endParaRPr lang="en-US" altLang="ja-JP" sz="2000" b="1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en-US" altLang="ja-JP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en-US" altLang="ja-JP" sz="20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         acceptable</a:t>
            </a:r>
            <a:endParaRPr lang="ja-JP" altLang="en-US" sz="20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9053215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19170" y="116540"/>
            <a:ext cx="9776266" cy="523220"/>
          </a:xfrm>
        </p:spPr>
        <p:txBody>
          <a:bodyPr/>
          <a:lstStyle/>
          <a:p>
            <a:pPr algn="l"/>
            <a:r>
              <a:rPr lang="en-US" altLang="ja-JP" sz="2800" b="1" dirty="0" smtClean="0">
                <a:latin typeface="Meiryo UI" pitchFamily="50" charset="-128"/>
                <a:ea typeface="Meiryo UI" pitchFamily="50" charset="-128"/>
              </a:rPr>
              <a:t>5-2. What’s </a:t>
            </a:r>
            <a:r>
              <a:rPr lang="en-US" altLang="ja-JP" sz="2800" b="1" dirty="0" err="1" smtClean="0">
                <a:latin typeface="Meiryo UI" pitchFamily="50" charset="-128"/>
                <a:ea typeface="Meiryo UI" pitchFamily="50" charset="-128"/>
              </a:rPr>
              <a:t>SEM</a:t>
            </a:r>
            <a:r>
              <a:rPr lang="en-US" altLang="ja-JP" sz="2800" b="1" dirty="0" smtClean="0">
                <a:latin typeface="Meiryo UI" pitchFamily="50" charset="-128"/>
                <a:ea typeface="Meiryo UI" pitchFamily="50" charset="-128"/>
              </a:rPr>
              <a:t>(Structural </a:t>
            </a:r>
            <a:r>
              <a:rPr lang="en-US" altLang="ja-JP" sz="2800" b="1" dirty="0">
                <a:latin typeface="Meiryo UI" pitchFamily="50" charset="-128"/>
                <a:ea typeface="Meiryo UI" pitchFamily="50" charset="-128"/>
              </a:rPr>
              <a:t>Equation </a:t>
            </a:r>
            <a:r>
              <a:rPr lang="en-US" altLang="ja-JP" sz="2800" b="1" dirty="0" smtClean="0">
                <a:latin typeface="Meiryo UI" pitchFamily="50" charset="-128"/>
                <a:ea typeface="Meiryo UI" pitchFamily="50" charset="-128"/>
              </a:rPr>
              <a:t>Modeling)(2)</a:t>
            </a:r>
            <a:endParaRPr lang="ja-JP" altLang="en-US" sz="2800" b="1" dirty="0">
              <a:latin typeface="Meiryo UI" pitchFamily="50" charset="-128"/>
              <a:ea typeface="Meiryo UI" pitchFamily="50" charset="-128"/>
            </a:endParaRPr>
          </a:p>
        </p:txBody>
      </p:sp>
      <p:sp>
        <p:nvSpPr>
          <p:cNvPr id="107" name="角丸四角形 106"/>
          <p:cNvSpPr/>
          <p:nvPr/>
        </p:nvSpPr>
        <p:spPr>
          <a:xfrm>
            <a:off x="89394" y="6211567"/>
            <a:ext cx="11977433" cy="554022"/>
          </a:xfrm>
          <a:prstGeom prst="roundRect">
            <a:avLst/>
          </a:prstGeom>
          <a:solidFill>
            <a:srgbClr val="3366FF"/>
          </a:solidFill>
          <a:ln w="635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32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Use </a:t>
            </a:r>
            <a:r>
              <a:rPr lang="en-US" altLang="ja-JP" sz="3200" b="1" dirty="0" smtClean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figure </a:t>
            </a:r>
            <a:r>
              <a:rPr lang="en-US" altLang="ja-JP" sz="32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and formulas to discover </a:t>
            </a:r>
            <a:r>
              <a:rPr lang="ja-JP" altLang="en-US" sz="32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Latent</a:t>
            </a:r>
            <a:r>
              <a:rPr lang="en-US" altLang="ja-JP" sz="3200" b="1" dirty="0" smtClean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en-US" altLang="ja-JP" sz="32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variables</a:t>
            </a:r>
            <a:endParaRPr lang="ja-JP" altLang="en-US" sz="3200" b="1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3" name="AutoShape 4" descr="ArcGIS - Wikipedia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17" name="Rectangle 7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ja-JP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ja-JP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8" name="Rectangle 8"/>
          <p:cNvSpPr>
            <a:spLocks noChangeArrowheads="1"/>
          </p:cNvSpPr>
          <p:nvPr/>
        </p:nvSpPr>
        <p:spPr bwMode="auto">
          <a:xfrm>
            <a:off x="152400" y="152400"/>
            <a:ext cx="12192000" cy="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ja-JP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ja-JP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49" name="正方形/長方形 148"/>
          <p:cNvSpPr/>
          <p:nvPr/>
        </p:nvSpPr>
        <p:spPr>
          <a:xfrm>
            <a:off x="1027501" y="1463683"/>
            <a:ext cx="2535433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2000" b="1" dirty="0" smtClean="0">
                <a:solidFill>
                  <a:srgbClr val="0000FF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Simple Example </a:t>
            </a:r>
            <a:endParaRPr lang="ja-JP" altLang="en-US" sz="2000" b="1" dirty="0">
              <a:solidFill>
                <a:srgbClr val="0000FF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pSp>
        <p:nvGrpSpPr>
          <p:cNvPr id="3" name="グループ化 2"/>
          <p:cNvGrpSpPr/>
          <p:nvPr/>
        </p:nvGrpSpPr>
        <p:grpSpPr>
          <a:xfrm>
            <a:off x="460375" y="1794104"/>
            <a:ext cx="4289668" cy="2247230"/>
            <a:chOff x="119170" y="1340710"/>
            <a:chExt cx="4630873" cy="2700624"/>
          </a:xfrm>
        </p:grpSpPr>
        <p:sp>
          <p:nvSpPr>
            <p:cNvPr id="33" name="楕円 32"/>
            <p:cNvSpPr/>
            <p:nvPr/>
          </p:nvSpPr>
          <p:spPr>
            <a:xfrm>
              <a:off x="2423490" y="1599043"/>
              <a:ext cx="380664" cy="380664"/>
            </a:xfrm>
            <a:prstGeom prst="ellipse">
              <a:avLst/>
            </a:prstGeom>
            <a:ln w="254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49" name="楕円 48"/>
            <p:cNvSpPr/>
            <p:nvPr/>
          </p:nvSpPr>
          <p:spPr>
            <a:xfrm rot="16200000">
              <a:off x="2495781" y="3270208"/>
              <a:ext cx="380664" cy="380664"/>
            </a:xfrm>
            <a:prstGeom prst="ellipse">
              <a:avLst/>
            </a:prstGeom>
            <a:ln w="254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54" name="楕円 53"/>
            <p:cNvSpPr/>
            <p:nvPr/>
          </p:nvSpPr>
          <p:spPr>
            <a:xfrm>
              <a:off x="1163455" y="2518981"/>
              <a:ext cx="380664" cy="380664"/>
            </a:xfrm>
            <a:prstGeom prst="ellipse">
              <a:avLst/>
            </a:prstGeom>
            <a:ln w="254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cxnSp>
          <p:nvCxnSpPr>
            <p:cNvPr id="58" name="直線矢印コネクタ 57"/>
            <p:cNvCxnSpPr>
              <a:stCxn id="33" idx="2"/>
              <a:endCxn id="54" idx="7"/>
            </p:cNvCxnSpPr>
            <p:nvPr/>
          </p:nvCxnSpPr>
          <p:spPr>
            <a:xfrm flipH="1">
              <a:off x="1488372" y="1789375"/>
              <a:ext cx="935118" cy="785353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直線矢印コネクタ 59"/>
            <p:cNvCxnSpPr>
              <a:stCxn id="49" idx="7"/>
              <a:endCxn id="54" idx="5"/>
            </p:cNvCxnSpPr>
            <p:nvPr/>
          </p:nvCxnSpPr>
          <p:spPr>
            <a:xfrm flipH="1" flipV="1">
              <a:off x="1488373" y="2843898"/>
              <a:ext cx="1063156" cy="650770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1" name="正方形/長方形 60"/>
            <p:cNvSpPr/>
            <p:nvPr/>
          </p:nvSpPr>
          <p:spPr>
            <a:xfrm>
              <a:off x="119170" y="2601565"/>
              <a:ext cx="634441" cy="214683"/>
            </a:xfrm>
            <a:prstGeom prst="rect">
              <a:avLst/>
            </a:prstGeom>
            <a:solidFill>
              <a:srgbClr val="0000FF"/>
            </a:solidFill>
            <a:ln w="254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67" name="楕円 66"/>
            <p:cNvSpPr/>
            <p:nvPr/>
          </p:nvSpPr>
          <p:spPr>
            <a:xfrm>
              <a:off x="319303" y="2002513"/>
              <a:ext cx="236968" cy="236968"/>
            </a:xfrm>
            <a:prstGeom prst="ellipse">
              <a:avLst/>
            </a:prstGeom>
            <a:ln w="254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cxnSp>
          <p:nvCxnSpPr>
            <p:cNvPr id="70" name="直線矢印コネクタ 69"/>
            <p:cNvCxnSpPr>
              <a:stCxn id="54" idx="2"/>
              <a:endCxn id="61" idx="3"/>
            </p:cNvCxnSpPr>
            <p:nvPr/>
          </p:nvCxnSpPr>
          <p:spPr>
            <a:xfrm flipH="1" flipV="1">
              <a:off x="753611" y="2708907"/>
              <a:ext cx="409844" cy="406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直線矢印コネクタ 78"/>
            <p:cNvCxnSpPr>
              <a:stCxn id="67" idx="4"/>
              <a:endCxn id="61" idx="0"/>
            </p:cNvCxnSpPr>
            <p:nvPr/>
          </p:nvCxnSpPr>
          <p:spPr>
            <a:xfrm flipH="1">
              <a:off x="436391" y="2239481"/>
              <a:ext cx="1396" cy="362084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9" name="正方形/長方形 108"/>
            <p:cNvSpPr/>
            <p:nvPr/>
          </p:nvSpPr>
          <p:spPr>
            <a:xfrm flipH="1">
              <a:off x="3116986" y="1484384"/>
              <a:ext cx="634441" cy="214683"/>
            </a:xfrm>
            <a:prstGeom prst="rect">
              <a:avLst/>
            </a:prstGeom>
            <a:solidFill>
              <a:srgbClr val="0000FF"/>
            </a:solidFill>
            <a:ln w="254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cxnSp>
          <p:nvCxnSpPr>
            <p:cNvPr id="112" name="直線矢印コネクタ 111"/>
            <p:cNvCxnSpPr>
              <a:endCxn id="109" idx="3"/>
            </p:cNvCxnSpPr>
            <p:nvPr/>
          </p:nvCxnSpPr>
          <p:spPr>
            <a:xfrm flipV="1">
              <a:off x="2740170" y="1591726"/>
              <a:ext cx="376816" cy="65856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7" name="楕円 116"/>
            <p:cNvSpPr/>
            <p:nvPr/>
          </p:nvSpPr>
          <p:spPr>
            <a:xfrm flipH="1">
              <a:off x="4018163" y="1340710"/>
              <a:ext cx="236968" cy="236968"/>
            </a:xfrm>
            <a:prstGeom prst="ellipse">
              <a:avLst/>
            </a:prstGeom>
            <a:ln w="254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cxnSp>
          <p:nvCxnSpPr>
            <p:cNvPr id="118" name="直線矢印コネクタ 117"/>
            <p:cNvCxnSpPr>
              <a:stCxn id="117" idx="5"/>
              <a:endCxn id="109" idx="1"/>
            </p:cNvCxnSpPr>
            <p:nvPr/>
          </p:nvCxnSpPr>
          <p:spPr>
            <a:xfrm flipH="1">
              <a:off x="3751427" y="1542974"/>
              <a:ext cx="301440" cy="48752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2" name="楕円 91"/>
            <p:cNvSpPr/>
            <p:nvPr/>
          </p:nvSpPr>
          <p:spPr>
            <a:xfrm>
              <a:off x="2423490" y="2438534"/>
              <a:ext cx="380664" cy="380664"/>
            </a:xfrm>
            <a:prstGeom prst="ellipse">
              <a:avLst/>
            </a:prstGeom>
            <a:ln w="254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93" name="正方形/長方形 92"/>
            <p:cNvSpPr/>
            <p:nvPr/>
          </p:nvSpPr>
          <p:spPr>
            <a:xfrm flipH="1">
              <a:off x="3116986" y="2457545"/>
              <a:ext cx="634441" cy="214683"/>
            </a:xfrm>
            <a:prstGeom prst="rect">
              <a:avLst/>
            </a:prstGeom>
            <a:solidFill>
              <a:srgbClr val="0000FF"/>
            </a:solidFill>
            <a:ln w="254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cxnSp>
          <p:nvCxnSpPr>
            <p:cNvPr id="94" name="直線矢印コネクタ 93"/>
            <p:cNvCxnSpPr>
              <a:stCxn id="92" idx="6"/>
              <a:endCxn id="93" idx="3"/>
            </p:cNvCxnSpPr>
            <p:nvPr/>
          </p:nvCxnSpPr>
          <p:spPr>
            <a:xfrm flipV="1">
              <a:off x="2804154" y="2564887"/>
              <a:ext cx="312832" cy="63979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1" name="楕円 100"/>
            <p:cNvSpPr/>
            <p:nvPr/>
          </p:nvSpPr>
          <p:spPr>
            <a:xfrm flipH="1">
              <a:off x="4018163" y="2313871"/>
              <a:ext cx="236968" cy="236968"/>
            </a:xfrm>
            <a:prstGeom prst="ellipse">
              <a:avLst/>
            </a:prstGeom>
            <a:ln w="254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cxnSp>
          <p:nvCxnSpPr>
            <p:cNvPr id="102" name="直線矢印コネクタ 101"/>
            <p:cNvCxnSpPr>
              <a:stCxn id="101" idx="5"/>
              <a:endCxn id="93" idx="1"/>
            </p:cNvCxnSpPr>
            <p:nvPr/>
          </p:nvCxnSpPr>
          <p:spPr>
            <a:xfrm flipH="1">
              <a:off x="3751427" y="2516136"/>
              <a:ext cx="301439" cy="48751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3" name="直線矢印コネクタ 102"/>
            <p:cNvCxnSpPr>
              <a:stCxn id="92" idx="2"/>
              <a:endCxn id="54" idx="6"/>
            </p:cNvCxnSpPr>
            <p:nvPr/>
          </p:nvCxnSpPr>
          <p:spPr>
            <a:xfrm flipH="1">
              <a:off x="1544119" y="2628866"/>
              <a:ext cx="879371" cy="80447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5" name="正方形/長方形 104"/>
            <p:cNvSpPr/>
            <p:nvPr/>
          </p:nvSpPr>
          <p:spPr>
            <a:xfrm flipH="1">
              <a:off x="3116986" y="3369542"/>
              <a:ext cx="634441" cy="214683"/>
            </a:xfrm>
            <a:prstGeom prst="rect">
              <a:avLst/>
            </a:prstGeom>
            <a:solidFill>
              <a:srgbClr val="0000FF"/>
            </a:solidFill>
            <a:ln w="254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cxnSp>
          <p:nvCxnSpPr>
            <p:cNvPr id="119" name="直線矢印コネクタ 118"/>
            <p:cNvCxnSpPr>
              <a:stCxn id="49" idx="4"/>
              <a:endCxn id="105" idx="3"/>
            </p:cNvCxnSpPr>
            <p:nvPr/>
          </p:nvCxnSpPr>
          <p:spPr>
            <a:xfrm>
              <a:off x="2876445" y="3460540"/>
              <a:ext cx="240541" cy="16344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2" name="楕円 131"/>
            <p:cNvSpPr/>
            <p:nvPr/>
          </p:nvSpPr>
          <p:spPr>
            <a:xfrm flipH="1">
              <a:off x="4018163" y="3225868"/>
              <a:ext cx="236968" cy="236968"/>
            </a:xfrm>
            <a:prstGeom prst="ellipse">
              <a:avLst/>
            </a:prstGeom>
            <a:ln w="254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cxnSp>
          <p:nvCxnSpPr>
            <p:cNvPr id="145" name="直線矢印コネクタ 144"/>
            <p:cNvCxnSpPr>
              <a:stCxn id="132" idx="5"/>
              <a:endCxn id="105" idx="1"/>
            </p:cNvCxnSpPr>
            <p:nvPr/>
          </p:nvCxnSpPr>
          <p:spPr>
            <a:xfrm flipH="1">
              <a:off x="3751427" y="3428132"/>
              <a:ext cx="301440" cy="48752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6" name="楕円 145"/>
            <p:cNvSpPr/>
            <p:nvPr/>
          </p:nvSpPr>
          <p:spPr>
            <a:xfrm>
              <a:off x="1220896" y="1880118"/>
              <a:ext cx="236968" cy="236968"/>
            </a:xfrm>
            <a:prstGeom prst="ellipse">
              <a:avLst/>
            </a:prstGeom>
            <a:ln w="254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cxnSp>
          <p:nvCxnSpPr>
            <p:cNvPr id="148" name="直線矢印コネクタ 147"/>
            <p:cNvCxnSpPr>
              <a:stCxn id="146" idx="4"/>
            </p:cNvCxnSpPr>
            <p:nvPr/>
          </p:nvCxnSpPr>
          <p:spPr>
            <a:xfrm flipH="1">
              <a:off x="1337984" y="2117086"/>
              <a:ext cx="1396" cy="362084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0" name="正方形/長方形 149"/>
            <p:cNvSpPr/>
            <p:nvPr/>
          </p:nvSpPr>
          <p:spPr>
            <a:xfrm>
              <a:off x="304427" y="2870097"/>
              <a:ext cx="320716" cy="4001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altLang="ja-JP" sz="2000" b="1" dirty="0" smtClean="0">
                  <a:latin typeface="Meiryo UI" panose="020B0604030504040204" pitchFamily="50" charset="-128"/>
                  <a:ea typeface="Meiryo UI" panose="020B0604030504040204" pitchFamily="50" charset="-128"/>
                </a:rPr>
                <a:t>x</a:t>
              </a:r>
              <a:endParaRPr lang="ja-JP" altLang="en-US" sz="20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152" name="正方形/長方形 151"/>
            <p:cNvSpPr/>
            <p:nvPr/>
          </p:nvSpPr>
          <p:spPr>
            <a:xfrm>
              <a:off x="3251520" y="1697968"/>
              <a:ext cx="320716" cy="4001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altLang="ja-JP" sz="2000" b="1" dirty="0" smtClean="0">
                  <a:latin typeface="Meiryo UI" panose="020B0604030504040204" pitchFamily="50" charset="-128"/>
                  <a:ea typeface="Meiryo UI" panose="020B0604030504040204" pitchFamily="50" charset="-128"/>
                </a:rPr>
                <a:t>y</a:t>
              </a:r>
              <a:endParaRPr lang="ja-JP" altLang="en-US" sz="20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154" name="正方形/長方形 153"/>
            <p:cNvSpPr/>
            <p:nvPr/>
          </p:nvSpPr>
          <p:spPr>
            <a:xfrm>
              <a:off x="3287610" y="2642732"/>
              <a:ext cx="320716" cy="4001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altLang="ja-JP" sz="2000" b="1" dirty="0" smtClean="0">
                  <a:latin typeface="Meiryo UI" panose="020B0604030504040204" pitchFamily="50" charset="-128"/>
                  <a:ea typeface="Meiryo UI" panose="020B0604030504040204" pitchFamily="50" charset="-128"/>
                </a:rPr>
                <a:t>z</a:t>
              </a:r>
              <a:endParaRPr lang="ja-JP" altLang="en-US" sz="20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157" name="正方形/長方形 156"/>
            <p:cNvSpPr/>
            <p:nvPr/>
          </p:nvSpPr>
          <p:spPr>
            <a:xfrm>
              <a:off x="3287610" y="3578862"/>
              <a:ext cx="320716" cy="4001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altLang="ja-JP" sz="2000" b="1" dirty="0" smtClean="0">
                  <a:latin typeface="Meiryo UI" panose="020B0604030504040204" pitchFamily="50" charset="-128"/>
                  <a:ea typeface="Meiryo UI" panose="020B0604030504040204" pitchFamily="50" charset="-128"/>
                </a:rPr>
                <a:t>w</a:t>
              </a:r>
              <a:endParaRPr lang="ja-JP" altLang="en-US" sz="20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159" name="正方形/長方形 158"/>
            <p:cNvSpPr/>
            <p:nvPr/>
          </p:nvSpPr>
          <p:spPr>
            <a:xfrm>
              <a:off x="1077984" y="2959184"/>
              <a:ext cx="566480" cy="4001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altLang="ja-JP" sz="2000" b="1" dirty="0" err="1" smtClean="0">
                  <a:latin typeface="Meiryo UI" panose="020B0604030504040204" pitchFamily="50" charset="-128"/>
                  <a:ea typeface="Meiryo UI" panose="020B0604030504040204" pitchFamily="50" charset="-128"/>
                </a:rPr>
                <a:t>f0</a:t>
              </a:r>
              <a:endParaRPr lang="ja-JP" altLang="en-US" sz="20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162" name="正方形/長方形 161"/>
            <p:cNvSpPr/>
            <p:nvPr/>
          </p:nvSpPr>
          <p:spPr>
            <a:xfrm>
              <a:off x="2492082" y="1961409"/>
              <a:ext cx="566480" cy="4001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altLang="ja-JP" sz="2000" b="1" dirty="0" err="1" smtClean="0">
                  <a:latin typeface="Meiryo UI" panose="020B0604030504040204" pitchFamily="50" charset="-128"/>
                  <a:ea typeface="Meiryo UI" panose="020B0604030504040204" pitchFamily="50" charset="-128"/>
                </a:rPr>
                <a:t>f1</a:t>
              </a:r>
              <a:endParaRPr lang="ja-JP" altLang="en-US" sz="20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163" name="正方形/長方形 162"/>
            <p:cNvSpPr/>
            <p:nvPr/>
          </p:nvSpPr>
          <p:spPr>
            <a:xfrm>
              <a:off x="2492082" y="2816669"/>
              <a:ext cx="566480" cy="4001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altLang="ja-JP" sz="2000" b="1" dirty="0" err="1" smtClean="0">
                  <a:latin typeface="Meiryo UI" panose="020B0604030504040204" pitchFamily="50" charset="-128"/>
                  <a:ea typeface="Meiryo UI" panose="020B0604030504040204" pitchFamily="50" charset="-128"/>
                </a:rPr>
                <a:t>f2</a:t>
              </a:r>
              <a:endParaRPr lang="ja-JP" altLang="en-US" sz="20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164" name="正方形/長方形 163"/>
            <p:cNvSpPr/>
            <p:nvPr/>
          </p:nvSpPr>
          <p:spPr>
            <a:xfrm>
              <a:off x="2492082" y="3641224"/>
              <a:ext cx="566480" cy="4001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altLang="ja-JP" sz="2000" b="1" dirty="0" err="1" smtClean="0">
                  <a:latin typeface="Meiryo UI" panose="020B0604030504040204" pitchFamily="50" charset="-128"/>
                  <a:ea typeface="Meiryo UI" panose="020B0604030504040204" pitchFamily="50" charset="-128"/>
                </a:rPr>
                <a:t>f3</a:t>
              </a:r>
              <a:endParaRPr lang="ja-JP" altLang="en-US" sz="20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165" name="正方形/長方形 164"/>
            <p:cNvSpPr/>
            <p:nvPr/>
          </p:nvSpPr>
          <p:spPr>
            <a:xfrm>
              <a:off x="207050" y="1487869"/>
              <a:ext cx="566480" cy="4001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altLang="ja-JP" sz="2000" b="1" dirty="0" smtClean="0">
                  <a:latin typeface="Meiryo UI" panose="020B0604030504040204" pitchFamily="50" charset="-128"/>
                  <a:ea typeface="Meiryo UI" panose="020B0604030504040204" pitchFamily="50" charset="-128"/>
                </a:rPr>
                <a:t>ex</a:t>
              </a:r>
              <a:endParaRPr lang="ja-JP" altLang="en-US" sz="20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166" name="正方形/長方形 165"/>
            <p:cNvSpPr/>
            <p:nvPr/>
          </p:nvSpPr>
          <p:spPr>
            <a:xfrm>
              <a:off x="1062724" y="1487869"/>
              <a:ext cx="566480" cy="4001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altLang="ja-JP" sz="2000" b="1" dirty="0" err="1" smtClean="0">
                  <a:latin typeface="Meiryo UI" panose="020B0604030504040204" pitchFamily="50" charset="-128"/>
                  <a:ea typeface="Meiryo UI" panose="020B0604030504040204" pitchFamily="50" charset="-128"/>
                </a:rPr>
                <a:t>e0</a:t>
              </a:r>
              <a:endParaRPr lang="ja-JP" altLang="en-US" sz="20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167" name="正方形/長方形 166"/>
            <p:cNvSpPr/>
            <p:nvPr/>
          </p:nvSpPr>
          <p:spPr>
            <a:xfrm>
              <a:off x="4018163" y="1487869"/>
              <a:ext cx="566480" cy="4001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altLang="ja-JP" sz="2000" b="1" dirty="0" err="1" smtClean="0">
                  <a:latin typeface="Meiryo UI" panose="020B0604030504040204" pitchFamily="50" charset="-128"/>
                  <a:ea typeface="Meiryo UI" panose="020B0604030504040204" pitchFamily="50" charset="-128"/>
                </a:rPr>
                <a:t>ey</a:t>
              </a:r>
              <a:endParaRPr lang="ja-JP" altLang="en-US" sz="20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168" name="正方形/長方形 167"/>
            <p:cNvSpPr/>
            <p:nvPr/>
          </p:nvSpPr>
          <p:spPr>
            <a:xfrm>
              <a:off x="4018163" y="2488243"/>
              <a:ext cx="566480" cy="4001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altLang="ja-JP" sz="2000" b="1" dirty="0" err="1" smtClean="0">
                  <a:latin typeface="Meiryo UI" panose="020B0604030504040204" pitchFamily="50" charset="-128"/>
                  <a:ea typeface="Meiryo UI" panose="020B0604030504040204" pitchFamily="50" charset="-128"/>
                </a:rPr>
                <a:t>ez</a:t>
              </a:r>
              <a:endParaRPr lang="ja-JP" altLang="en-US" sz="20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169" name="正方形/長方形 168"/>
            <p:cNvSpPr/>
            <p:nvPr/>
          </p:nvSpPr>
          <p:spPr>
            <a:xfrm>
              <a:off x="4018162" y="3400241"/>
              <a:ext cx="731881" cy="4001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altLang="ja-JP" sz="2000" b="1" dirty="0" err="1" smtClean="0">
                  <a:latin typeface="Meiryo UI" panose="020B0604030504040204" pitchFamily="50" charset="-128"/>
                  <a:ea typeface="Meiryo UI" panose="020B0604030504040204" pitchFamily="50" charset="-128"/>
                </a:rPr>
                <a:t>ew</a:t>
              </a:r>
              <a:endParaRPr lang="ja-JP" altLang="en-US" sz="20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170" name="フリーフォーム 169"/>
            <p:cNvSpPr/>
            <p:nvPr/>
          </p:nvSpPr>
          <p:spPr>
            <a:xfrm>
              <a:off x="2843213" y="1805530"/>
              <a:ext cx="219491" cy="706338"/>
            </a:xfrm>
            <a:custGeom>
              <a:avLst/>
              <a:gdLst>
                <a:gd name="connsiteX0" fmla="*/ 29497 w 501519"/>
                <a:gd name="connsiteY0" fmla="*/ 0 h 1769806"/>
                <a:gd name="connsiteX1" fmla="*/ 501445 w 501519"/>
                <a:gd name="connsiteY1" fmla="*/ 870155 h 1769806"/>
                <a:gd name="connsiteX2" fmla="*/ 0 w 501519"/>
                <a:gd name="connsiteY2" fmla="*/ 1769806 h 17698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501519" h="1769806">
                  <a:moveTo>
                    <a:pt x="29497" y="0"/>
                  </a:moveTo>
                  <a:cubicBezTo>
                    <a:pt x="267929" y="287593"/>
                    <a:pt x="506361" y="575187"/>
                    <a:pt x="501445" y="870155"/>
                  </a:cubicBezTo>
                  <a:cubicBezTo>
                    <a:pt x="496529" y="1165123"/>
                    <a:pt x="248264" y="1467464"/>
                    <a:pt x="0" y="1769806"/>
                  </a:cubicBezTo>
                </a:path>
              </a:pathLst>
            </a:custGeom>
            <a:noFill/>
            <a:ln w="25400">
              <a:solidFill>
                <a:schemeClr val="tx1"/>
              </a:solidFill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171" name="正方形/長方形 170"/>
          <p:cNvSpPr/>
          <p:nvPr/>
        </p:nvSpPr>
        <p:spPr>
          <a:xfrm>
            <a:off x="1022330" y="4592640"/>
            <a:ext cx="327224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16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x = α_</a:t>
            </a:r>
            <a:r>
              <a:rPr lang="en-US" altLang="ja-JP" sz="1600" b="1" dirty="0" err="1" smtClean="0">
                <a:latin typeface="Meiryo UI" panose="020B0604030504040204" pitchFamily="50" charset="-128"/>
                <a:ea typeface="Meiryo UI" panose="020B0604030504040204" pitchFamily="50" charset="-128"/>
              </a:rPr>
              <a:t>x0</a:t>
            </a:r>
            <a:r>
              <a:rPr lang="en-US" altLang="ja-JP" sz="16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  </a:t>
            </a:r>
            <a:r>
              <a:rPr lang="en-US" altLang="ja-JP" sz="1600" b="1" dirty="0" err="1" smtClean="0">
                <a:latin typeface="Meiryo UI" panose="020B0604030504040204" pitchFamily="50" charset="-128"/>
                <a:ea typeface="Meiryo UI" panose="020B0604030504040204" pitchFamily="50" charset="-128"/>
              </a:rPr>
              <a:t>f0</a:t>
            </a:r>
            <a:r>
              <a:rPr lang="en-US" altLang="ja-JP" sz="16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 + βx + ex</a:t>
            </a:r>
          </a:p>
          <a:p>
            <a:r>
              <a:rPr lang="en-US" altLang="ja-JP" sz="16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y </a:t>
            </a:r>
            <a:r>
              <a:rPr lang="en-US" altLang="ja-JP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= </a:t>
            </a:r>
            <a:r>
              <a:rPr lang="el-GR" altLang="ja-JP" sz="16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α_</a:t>
            </a:r>
            <a:r>
              <a:rPr lang="en-US" altLang="ja-JP" sz="1600" b="1" dirty="0" err="1" smtClean="0">
                <a:latin typeface="Meiryo UI" panose="020B0604030504040204" pitchFamily="50" charset="-128"/>
                <a:ea typeface="Meiryo UI" panose="020B0604030504040204" pitchFamily="50" charset="-128"/>
              </a:rPr>
              <a:t>y</a:t>
            </a:r>
            <a:r>
              <a:rPr lang="en-US" altLang="ja-JP" sz="1600" b="1" dirty="0" err="1">
                <a:latin typeface="Meiryo UI" panose="020B0604030504040204" pitchFamily="50" charset="-128"/>
                <a:ea typeface="Meiryo UI" panose="020B0604030504040204" pitchFamily="50" charset="-128"/>
              </a:rPr>
              <a:t>1</a:t>
            </a:r>
            <a:r>
              <a:rPr lang="en-US" altLang="ja-JP" sz="16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  </a:t>
            </a:r>
            <a:r>
              <a:rPr lang="en-US" altLang="ja-JP" sz="1600" b="1" dirty="0" err="1" smtClean="0">
                <a:latin typeface="Meiryo UI" panose="020B0604030504040204" pitchFamily="50" charset="-128"/>
                <a:ea typeface="Meiryo UI" panose="020B0604030504040204" pitchFamily="50" charset="-128"/>
              </a:rPr>
              <a:t>f1</a:t>
            </a:r>
            <a:r>
              <a:rPr lang="en-US" altLang="ja-JP" sz="16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en-US" altLang="ja-JP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+ </a:t>
            </a:r>
            <a:r>
              <a:rPr lang="el-GR" altLang="ja-JP" sz="16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β</a:t>
            </a:r>
            <a:r>
              <a:rPr lang="en-US" altLang="ja-JP" sz="16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y </a:t>
            </a:r>
            <a:r>
              <a:rPr lang="en-US" altLang="ja-JP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+ </a:t>
            </a:r>
            <a:r>
              <a:rPr lang="en-US" altLang="ja-JP" sz="1600" b="1" dirty="0" err="1" smtClean="0">
                <a:latin typeface="Meiryo UI" panose="020B0604030504040204" pitchFamily="50" charset="-128"/>
                <a:ea typeface="Meiryo UI" panose="020B0604030504040204" pitchFamily="50" charset="-128"/>
              </a:rPr>
              <a:t>ey</a:t>
            </a:r>
            <a:endParaRPr lang="en-US" altLang="ja-JP" sz="1600" b="1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es-ES" altLang="ja-JP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z</a:t>
            </a:r>
            <a:r>
              <a:rPr lang="es-ES" altLang="ja-JP" sz="16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es-ES" altLang="ja-JP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= </a:t>
            </a:r>
            <a:r>
              <a:rPr lang="es-ES" altLang="ja-JP" sz="16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α_z2  f2 </a:t>
            </a:r>
            <a:r>
              <a:rPr lang="es-ES" altLang="ja-JP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+ </a:t>
            </a:r>
            <a:r>
              <a:rPr lang="es-ES" altLang="ja-JP" sz="16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βz </a:t>
            </a:r>
            <a:r>
              <a:rPr lang="es-ES" altLang="ja-JP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+ </a:t>
            </a:r>
            <a:r>
              <a:rPr lang="es-ES" altLang="ja-JP" sz="16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ez</a:t>
            </a:r>
          </a:p>
          <a:p>
            <a:r>
              <a:rPr lang="es-ES" altLang="ja-JP" sz="16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w = </a:t>
            </a:r>
            <a:r>
              <a:rPr lang="el-GR" altLang="ja-JP" sz="16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α_</a:t>
            </a:r>
            <a:r>
              <a:rPr lang="es-ES" altLang="ja-JP" sz="16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w3  f3 </a:t>
            </a:r>
            <a:r>
              <a:rPr lang="es-ES" altLang="ja-JP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+ </a:t>
            </a:r>
            <a:r>
              <a:rPr lang="el-GR" altLang="ja-JP" sz="16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β</a:t>
            </a:r>
            <a:r>
              <a:rPr lang="es-ES" altLang="ja-JP" sz="16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w </a:t>
            </a:r>
            <a:r>
              <a:rPr lang="es-ES" altLang="ja-JP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+ </a:t>
            </a:r>
            <a:r>
              <a:rPr lang="es-ES" altLang="ja-JP" sz="16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ew</a:t>
            </a:r>
          </a:p>
          <a:p>
            <a:r>
              <a:rPr lang="es-ES" altLang="ja-JP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f</a:t>
            </a:r>
            <a:r>
              <a:rPr lang="es-ES" altLang="ja-JP" sz="16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0 =    </a:t>
            </a:r>
            <a:r>
              <a:rPr lang="el-GR" altLang="ja-JP" sz="16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α</a:t>
            </a:r>
            <a:r>
              <a:rPr lang="es-ES" altLang="ja-JP" sz="16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_01 f1 + </a:t>
            </a:r>
            <a:r>
              <a:rPr lang="el-GR" altLang="ja-JP" sz="16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α_0</a:t>
            </a:r>
            <a:r>
              <a:rPr lang="en-US" altLang="ja-JP" sz="16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2 </a:t>
            </a:r>
            <a:r>
              <a:rPr lang="en-US" altLang="ja-JP" sz="1600" b="1" dirty="0" err="1" smtClean="0">
                <a:latin typeface="Meiryo UI" panose="020B0604030504040204" pitchFamily="50" charset="-128"/>
                <a:ea typeface="Meiryo UI" panose="020B0604030504040204" pitchFamily="50" charset="-128"/>
              </a:rPr>
              <a:t>f2</a:t>
            </a:r>
            <a:r>
              <a:rPr lang="en-US" altLang="ja-JP" sz="16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br>
              <a:rPr lang="en-US" altLang="ja-JP" sz="16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lang="en-US" altLang="ja-JP" sz="16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       </a:t>
            </a:r>
            <a:r>
              <a:rPr lang="es-ES" altLang="ja-JP" sz="16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 +</a:t>
            </a:r>
            <a:r>
              <a:rPr lang="el-GR" altLang="ja-JP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el-GR" altLang="ja-JP" sz="16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α_0</a:t>
            </a:r>
            <a:r>
              <a:rPr lang="en-US" altLang="ja-JP" sz="16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3</a:t>
            </a:r>
            <a:r>
              <a:rPr lang="el-GR" altLang="ja-JP" sz="16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es-ES" altLang="ja-JP" sz="16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f3 </a:t>
            </a:r>
            <a:r>
              <a:rPr lang="es-ES" altLang="ja-JP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+ </a:t>
            </a:r>
            <a:r>
              <a:rPr lang="en-US" altLang="ja-JP" sz="16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β0</a:t>
            </a:r>
            <a:r>
              <a:rPr lang="el-GR" altLang="ja-JP" sz="16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en-US" altLang="ja-JP" sz="16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+</a:t>
            </a:r>
            <a:r>
              <a:rPr lang="ja-JP" altLang="en-US" sz="16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en-US" altLang="ja-JP" sz="1600" b="1" dirty="0" err="1" smtClean="0">
                <a:latin typeface="Meiryo UI" panose="020B0604030504040204" pitchFamily="50" charset="-128"/>
                <a:ea typeface="Meiryo UI" panose="020B0604030504040204" pitchFamily="50" charset="-128"/>
              </a:rPr>
              <a:t>L0</a:t>
            </a:r>
            <a:endParaRPr lang="es-ES" altLang="ja-JP" sz="16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72" name="正方形/長方形 171"/>
          <p:cNvSpPr/>
          <p:nvPr/>
        </p:nvSpPr>
        <p:spPr>
          <a:xfrm>
            <a:off x="885643" y="4153263"/>
            <a:ext cx="3251004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2000" b="1" dirty="0" smtClean="0">
                <a:solidFill>
                  <a:srgbClr val="0000FF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Structural Equation</a:t>
            </a:r>
            <a:endParaRPr lang="ja-JP" altLang="en-US" sz="2000" b="1" dirty="0">
              <a:solidFill>
                <a:srgbClr val="0000FF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2" name="正方形/長方形 21"/>
          <p:cNvSpPr/>
          <p:nvPr/>
        </p:nvSpPr>
        <p:spPr>
          <a:xfrm>
            <a:off x="5014764" y="1745481"/>
            <a:ext cx="6756373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4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■</a:t>
            </a:r>
            <a:r>
              <a:rPr lang="en-US" altLang="ja-JP" sz="24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The </a:t>
            </a:r>
            <a:r>
              <a:rPr lang="en-US" altLang="ja-JP" sz="2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path diagram shows which variables are correlated with each other.</a:t>
            </a:r>
          </a:p>
          <a:p>
            <a:endParaRPr lang="en-US" altLang="ja-JP" sz="2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24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■</a:t>
            </a:r>
            <a:r>
              <a:rPr lang="en-US" altLang="ja-JP" sz="24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I (designer) </a:t>
            </a:r>
            <a:r>
              <a:rPr lang="en-US" altLang="ja-JP" sz="2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find the coefficients α,β of the structural equation.</a:t>
            </a:r>
          </a:p>
          <a:p>
            <a:r>
              <a:rPr lang="en-US" altLang="ja-JP" sz="2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→ Value of α, β + Structural equation → Correlation of data</a:t>
            </a:r>
          </a:p>
          <a:p>
            <a:endParaRPr lang="en-US" altLang="ja-JP" sz="2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24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■</a:t>
            </a:r>
            <a:r>
              <a:rPr lang="en-US" altLang="ja-JP" sz="24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Conversely</a:t>
            </a:r>
            <a:r>
              <a:rPr lang="en-US" altLang="ja-JP" sz="2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, if I</a:t>
            </a:r>
            <a:r>
              <a:rPr lang="en-US" altLang="ja-JP" sz="24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 (designer) find </a:t>
            </a:r>
            <a:r>
              <a:rPr lang="en-US" altLang="ja-JP" sz="2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the values of the structural equations, α, β</a:t>
            </a:r>
            <a:r>
              <a:rPr lang="en-US" altLang="ja-JP" sz="24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, I could understand the data deeply </a:t>
            </a:r>
            <a:endParaRPr lang="ja-JP" altLang="en-US" sz="2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50" name="正方形/長方形 49"/>
          <p:cNvSpPr/>
          <p:nvPr/>
        </p:nvSpPr>
        <p:spPr>
          <a:xfrm>
            <a:off x="754222" y="840863"/>
            <a:ext cx="10238037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Structural equations and data correlations are </a:t>
            </a:r>
            <a:r>
              <a:rPr lang="ja-JP" altLang="en-US" sz="28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visible</a:t>
            </a:r>
            <a:endParaRPr lang="ja-JP" altLang="en-US" sz="20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8131632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19170" y="116540"/>
            <a:ext cx="9864752" cy="523220"/>
          </a:xfrm>
        </p:spPr>
        <p:txBody>
          <a:bodyPr/>
          <a:lstStyle/>
          <a:p>
            <a:pPr algn="l"/>
            <a:r>
              <a:rPr lang="en-US" altLang="ja-JP" sz="2800" b="1" dirty="0" smtClean="0">
                <a:latin typeface="Meiryo UI" pitchFamily="50" charset="-128"/>
                <a:ea typeface="Meiryo UI" pitchFamily="50" charset="-128"/>
              </a:rPr>
              <a:t>5-3. </a:t>
            </a:r>
            <a:r>
              <a:rPr lang="en-US" altLang="ja-JP" sz="2800" b="1" dirty="0">
                <a:latin typeface="Meiryo UI" pitchFamily="50" charset="-128"/>
                <a:ea typeface="Meiryo UI" pitchFamily="50" charset="-128"/>
              </a:rPr>
              <a:t>What’s </a:t>
            </a:r>
            <a:r>
              <a:rPr lang="en-US" altLang="ja-JP" sz="2800" b="1" dirty="0" err="1" smtClean="0">
                <a:latin typeface="Meiryo UI" pitchFamily="50" charset="-128"/>
                <a:ea typeface="Meiryo UI" pitchFamily="50" charset="-128"/>
              </a:rPr>
              <a:t>MLE</a:t>
            </a:r>
            <a:r>
              <a:rPr lang="en-US" altLang="ja-JP" sz="2800" b="1" dirty="0" smtClean="0">
                <a:latin typeface="Meiryo UI" pitchFamily="50" charset="-128"/>
                <a:ea typeface="Meiryo UI" pitchFamily="50" charset="-128"/>
              </a:rPr>
              <a:t>(Maximum </a:t>
            </a:r>
            <a:r>
              <a:rPr lang="en-US" altLang="ja-JP" sz="2800" b="1" dirty="0">
                <a:latin typeface="Meiryo UI" pitchFamily="50" charset="-128"/>
                <a:ea typeface="Meiryo UI" pitchFamily="50" charset="-128"/>
              </a:rPr>
              <a:t>L</a:t>
            </a:r>
            <a:r>
              <a:rPr lang="en-US" altLang="ja-JP" sz="2800" b="1" dirty="0" smtClean="0">
                <a:latin typeface="Meiryo UI" pitchFamily="50" charset="-128"/>
                <a:ea typeface="Meiryo UI" pitchFamily="50" charset="-128"/>
              </a:rPr>
              <a:t>ikelihood Estimation)</a:t>
            </a:r>
            <a:endParaRPr lang="ja-JP" altLang="en-US" sz="2800" b="1" dirty="0">
              <a:latin typeface="Meiryo UI" pitchFamily="50" charset="-128"/>
              <a:ea typeface="Meiryo UI" pitchFamily="50" charset="-128"/>
            </a:endParaRPr>
          </a:p>
        </p:txBody>
      </p:sp>
      <p:sp>
        <p:nvSpPr>
          <p:cNvPr id="107" name="角丸四角形 106"/>
          <p:cNvSpPr/>
          <p:nvPr/>
        </p:nvSpPr>
        <p:spPr>
          <a:xfrm>
            <a:off x="89394" y="5717004"/>
            <a:ext cx="11977433" cy="1033838"/>
          </a:xfrm>
          <a:prstGeom prst="roundRect">
            <a:avLst/>
          </a:prstGeom>
          <a:solidFill>
            <a:srgbClr val="3366FF"/>
          </a:solidFill>
          <a:ln w="635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32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S</a:t>
            </a:r>
            <a:r>
              <a:rPr lang="en-US" altLang="ja-JP" sz="3200" b="1" dirty="0" smtClean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tandard </a:t>
            </a:r>
            <a:r>
              <a:rPr lang="en-US" altLang="ja-JP" sz="32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deviation σ and mean μ can be found by partial differentiation</a:t>
            </a:r>
            <a:endParaRPr lang="ja-JP" altLang="en-US" sz="3200" b="1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7" name="Rectangle 7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ja-JP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ja-JP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8" name="Rectangle 8"/>
          <p:cNvSpPr>
            <a:spLocks noChangeArrowheads="1"/>
          </p:cNvSpPr>
          <p:nvPr/>
        </p:nvSpPr>
        <p:spPr bwMode="auto">
          <a:xfrm>
            <a:off x="152400" y="152400"/>
            <a:ext cx="12192000" cy="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ja-JP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ja-JP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2" name="正方形/長方形 21"/>
          <p:cNvSpPr/>
          <p:nvPr/>
        </p:nvSpPr>
        <p:spPr>
          <a:xfrm>
            <a:off x="0" y="890673"/>
            <a:ext cx="1194765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ja-JP" sz="2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Changes observed data with a convenient normal distribution</a:t>
            </a:r>
            <a:endParaRPr lang="ja-JP" altLang="en-US" sz="20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3" name="図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37270" y="1844780"/>
            <a:ext cx="6717460" cy="3670941"/>
          </a:xfrm>
          <a:prstGeom prst="rect">
            <a:avLst/>
          </a:prstGeom>
        </p:spPr>
      </p:pic>
      <p:sp>
        <p:nvSpPr>
          <p:cNvPr id="51" name="正方形/長方形 50"/>
          <p:cNvSpPr/>
          <p:nvPr/>
        </p:nvSpPr>
        <p:spPr>
          <a:xfrm>
            <a:off x="4151421" y="2060810"/>
            <a:ext cx="180025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ja-JP" sz="2800" b="1" dirty="0" smtClean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Good</a:t>
            </a:r>
            <a:endParaRPr lang="ja-JP" altLang="en-US" sz="2000" b="1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2332911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タイトル 1"/>
          <p:cNvSpPr txBox="1">
            <a:spLocks/>
          </p:cNvSpPr>
          <p:nvPr/>
        </p:nvSpPr>
        <p:spPr bwMode="gray">
          <a:xfrm>
            <a:off x="4647529" y="3284980"/>
            <a:ext cx="2598852" cy="523220"/>
          </a:xfrm>
          <a:prstGeom prst="rect">
            <a:avLst/>
          </a:prstGeom>
        </p:spPr>
        <p:txBody>
          <a:bodyPr wrap="none">
            <a:sp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2400" kern="1200">
                <a:solidFill>
                  <a:schemeClr val="tx1"/>
                </a:solidFill>
                <a:latin typeface="+mj-ea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 Rounded MT Bold" pitchFamily="34" charset="0"/>
                <a:ea typeface="HGPｺﾞｼｯｸE" pitchFamily="50" charset="-128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 Rounded MT Bold" pitchFamily="34" charset="0"/>
                <a:ea typeface="HGPｺﾞｼｯｸE" pitchFamily="50" charset="-128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 Rounded MT Bold" pitchFamily="34" charset="0"/>
                <a:ea typeface="HGPｺﾞｼｯｸE" pitchFamily="50" charset="-128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 Rounded MT Bold" pitchFamily="34" charset="0"/>
                <a:ea typeface="HGPｺﾞｼｯｸE" pitchFamily="50" charset="-128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 Rounded MT Bold" pitchFamily="34" charset="0"/>
                <a:ea typeface="HGPｺﾞｼｯｸE" pitchFamily="50" charset="-128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 Rounded MT Bold" pitchFamily="34" charset="0"/>
                <a:ea typeface="HGPｺﾞｼｯｸE" pitchFamily="50" charset="-128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 Rounded MT Bold" pitchFamily="34" charset="0"/>
                <a:ea typeface="HGPｺﾞｼｯｸE" pitchFamily="50" charset="-128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 Rounded MT Bold" pitchFamily="34" charset="0"/>
                <a:ea typeface="HGPｺﾞｼｯｸE" pitchFamily="50" charset="-128"/>
              </a:defRPr>
            </a:lvl9pPr>
          </a:lstStyle>
          <a:p>
            <a:r>
              <a:rPr lang="en-US" altLang="ja-JP" sz="2800" b="1" dirty="0" smtClean="0">
                <a:latin typeface="Meiryo UI" pitchFamily="50" charset="-128"/>
                <a:ea typeface="Meiryo UI" pitchFamily="50" charset="-128"/>
              </a:rPr>
              <a:t>6. Approach </a:t>
            </a:r>
            <a:endParaRPr lang="ja-JP" altLang="en-US" sz="2800" b="1" dirty="0">
              <a:latin typeface="Meiryo UI" pitchFamily="50" charset="-128"/>
              <a:ea typeface="Meiryo UI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2726771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19170" y="116540"/>
            <a:ext cx="6202147" cy="523220"/>
          </a:xfrm>
        </p:spPr>
        <p:txBody>
          <a:bodyPr/>
          <a:lstStyle/>
          <a:p>
            <a:pPr algn="l"/>
            <a:r>
              <a:rPr lang="en-US" altLang="ja-JP" sz="2800" b="1" dirty="0" smtClean="0">
                <a:latin typeface="Meiryo UI" pitchFamily="50" charset="-128"/>
                <a:ea typeface="Meiryo UI" pitchFamily="50" charset="-128"/>
              </a:rPr>
              <a:t>6-1. Approach of this research  </a:t>
            </a:r>
            <a:endParaRPr lang="ja-JP" altLang="en-US" sz="2800" b="1" dirty="0">
              <a:latin typeface="Meiryo UI" pitchFamily="50" charset="-128"/>
              <a:ea typeface="Meiryo UI" pitchFamily="50" charset="-128"/>
            </a:endParaRPr>
          </a:p>
        </p:txBody>
      </p:sp>
      <p:sp>
        <p:nvSpPr>
          <p:cNvPr id="107" name="角丸四角形 106"/>
          <p:cNvSpPr/>
          <p:nvPr/>
        </p:nvSpPr>
        <p:spPr>
          <a:xfrm>
            <a:off x="89394" y="6211567"/>
            <a:ext cx="11977433" cy="554022"/>
          </a:xfrm>
          <a:prstGeom prst="roundRect">
            <a:avLst/>
          </a:prstGeom>
          <a:solidFill>
            <a:srgbClr val="3366FF"/>
          </a:solidFill>
          <a:ln w="635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3200" b="1" dirty="0" smtClean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The above is a basic structure of this research by </a:t>
            </a:r>
            <a:r>
              <a:rPr lang="en-US" altLang="ja-JP" sz="3200" b="1" dirty="0" err="1" smtClean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SEM</a:t>
            </a:r>
            <a:endParaRPr lang="ja-JP" altLang="en-US" sz="3200" b="1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3" name="AutoShape 4" descr="ArcGIS - Wikipedia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17" name="Rectangle 7"/>
          <p:cNvSpPr>
            <a:spLocks noChangeArrowheads="1"/>
          </p:cNvSpPr>
          <p:nvPr/>
        </p:nvSpPr>
        <p:spPr bwMode="auto">
          <a:xfrm>
            <a:off x="1611486" y="2852920"/>
            <a:ext cx="12192000" cy="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ja-JP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ja-JP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8" name="Rectangle 8"/>
          <p:cNvSpPr>
            <a:spLocks noChangeArrowheads="1"/>
          </p:cNvSpPr>
          <p:nvPr/>
        </p:nvSpPr>
        <p:spPr bwMode="auto">
          <a:xfrm>
            <a:off x="152400" y="152400"/>
            <a:ext cx="12192000" cy="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ja-JP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ja-JP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0" name="正方形/長方形 49"/>
          <p:cNvSpPr/>
          <p:nvPr/>
        </p:nvSpPr>
        <p:spPr>
          <a:xfrm>
            <a:off x="-24851" y="980660"/>
            <a:ext cx="11269701" cy="5016758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pPr marL="514350" indent="-514350">
              <a:buFont typeface="+mj-lt"/>
              <a:buAutoNum type="alphaUcParenR"/>
            </a:pPr>
            <a:r>
              <a:rPr lang="en-US" altLang="ja-JP" sz="2800" b="1" dirty="0">
                <a:latin typeface="Meiryo UI"/>
                <a:ea typeface="Meiryo UI"/>
              </a:rPr>
              <a:t>Factor </a:t>
            </a:r>
            <a:r>
              <a:rPr lang="en-US" altLang="ja-JP" sz="2800" b="1" dirty="0" smtClean="0">
                <a:latin typeface="Meiryo UI"/>
                <a:ea typeface="Meiryo UI"/>
              </a:rPr>
              <a:t>Latent Variables</a:t>
            </a:r>
            <a:r>
              <a:rPr lang="en-US" altLang="ja-JP" sz="2800" b="1" dirty="0">
                <a:latin typeface="Meiryo UI"/>
                <a:ea typeface="Meiryo UI"/>
              </a:rPr>
              <a:t/>
            </a:r>
            <a:br>
              <a:rPr lang="en-US" altLang="ja-JP" sz="2800" b="1" dirty="0">
                <a:latin typeface="Meiryo UI"/>
                <a:ea typeface="Meiryo UI"/>
              </a:rPr>
            </a:br>
            <a:r>
              <a:rPr lang="en-US" altLang="ja-JP" sz="2400" b="1" dirty="0">
                <a:latin typeface="Meiryo UI"/>
                <a:ea typeface="Meiryo UI"/>
              </a:rPr>
              <a:t>(a) Changes in Travel </a:t>
            </a:r>
            <a:r>
              <a:rPr lang="en-US" altLang="ja-JP" sz="2400" b="1" dirty="0" smtClean="0">
                <a:latin typeface="Meiryo UI"/>
                <a:ea typeface="Meiryo UI"/>
              </a:rPr>
              <a:t>Behavior (TB), </a:t>
            </a:r>
            <a:br>
              <a:rPr lang="en-US" altLang="ja-JP" sz="2400" b="1" dirty="0" smtClean="0">
                <a:latin typeface="Meiryo UI"/>
                <a:ea typeface="Meiryo UI"/>
              </a:rPr>
            </a:br>
            <a:r>
              <a:rPr lang="en-US" altLang="ja-JP" sz="2400" b="1" dirty="0" smtClean="0">
                <a:latin typeface="Meiryo UI"/>
                <a:ea typeface="Meiryo UI"/>
              </a:rPr>
              <a:t>(</a:t>
            </a:r>
            <a:r>
              <a:rPr lang="en-US" altLang="ja-JP" sz="2400" b="1" dirty="0">
                <a:latin typeface="Meiryo UI"/>
                <a:ea typeface="Meiryo UI"/>
              </a:rPr>
              <a:t>b) Changes in the built </a:t>
            </a:r>
            <a:r>
              <a:rPr lang="en-US" altLang="ja-JP" sz="2400" b="1" dirty="0" smtClean="0">
                <a:latin typeface="Meiryo UI"/>
                <a:ea typeface="Meiryo UI"/>
              </a:rPr>
              <a:t>environment (BE),</a:t>
            </a:r>
            <a:br>
              <a:rPr lang="en-US" altLang="ja-JP" sz="2400" b="1" dirty="0" smtClean="0">
                <a:latin typeface="Meiryo UI"/>
                <a:ea typeface="Meiryo UI"/>
              </a:rPr>
            </a:br>
            <a:endParaRPr lang="en-US" altLang="ja-JP" sz="2400" b="1" dirty="0" smtClean="0">
              <a:latin typeface="Meiryo UI"/>
              <a:ea typeface="Meiryo UI"/>
            </a:endParaRPr>
          </a:p>
          <a:p>
            <a:pPr marL="514350" indent="-514350">
              <a:buFont typeface="+mj-lt"/>
              <a:buAutoNum type="alphaUcParenR"/>
            </a:pPr>
            <a:endParaRPr lang="en-US" altLang="ja-JP" sz="2400" b="1" dirty="0" smtClean="0">
              <a:latin typeface="Meiryo UI"/>
              <a:ea typeface="Meiryo UI"/>
            </a:endParaRPr>
          </a:p>
          <a:p>
            <a:pPr marL="514350" indent="-514350">
              <a:buFont typeface="+mj-lt"/>
              <a:buAutoNum type="alphaUcParenR"/>
            </a:pPr>
            <a:endParaRPr lang="en-US" altLang="ja-JP" sz="2400" b="1" dirty="0">
              <a:latin typeface="Meiryo UI"/>
              <a:ea typeface="Meiryo UI"/>
            </a:endParaRPr>
          </a:p>
          <a:p>
            <a:pPr marL="514350" indent="-514350">
              <a:buAutoNum type="alphaUcParenR"/>
            </a:pPr>
            <a:r>
              <a:rPr lang="en-US" altLang="ja-JP" sz="2800" b="1" dirty="0" smtClean="0">
                <a:latin typeface="Meiryo UI"/>
                <a:ea typeface="Meiryo UI"/>
              </a:rPr>
              <a:t>Direction </a:t>
            </a:r>
            <a:r>
              <a:rPr lang="en-US" altLang="ja-JP" sz="2800" b="1" dirty="0">
                <a:latin typeface="Meiryo UI"/>
                <a:ea typeface="Meiryo UI"/>
              </a:rPr>
              <a:t>of the estimated </a:t>
            </a:r>
            <a:r>
              <a:rPr lang="en-US" altLang="ja-JP" sz="2800" b="1" dirty="0" smtClean="0">
                <a:latin typeface="Meiryo UI"/>
                <a:ea typeface="Meiryo UI"/>
              </a:rPr>
              <a:t>influence (</a:t>
            </a:r>
            <a:r>
              <a:rPr lang="en-US" altLang="ja-JP" sz="2800" b="1" dirty="0">
                <a:latin typeface="Meiryo UI"/>
                <a:ea typeface="Meiryo UI"/>
              </a:rPr>
              <a:t>arrows in </a:t>
            </a:r>
            <a:r>
              <a:rPr lang="en-US" altLang="ja-JP" sz="2800" b="1" dirty="0" err="1">
                <a:latin typeface="Meiryo UI"/>
                <a:ea typeface="Meiryo UI"/>
              </a:rPr>
              <a:t>SEM</a:t>
            </a:r>
            <a:r>
              <a:rPr lang="en-US" altLang="ja-JP" sz="2800" b="1" dirty="0">
                <a:latin typeface="Meiryo UI"/>
                <a:ea typeface="Meiryo UI"/>
              </a:rPr>
              <a:t>)</a:t>
            </a:r>
            <a:r>
              <a:rPr lang="en-US" altLang="ja-JP" sz="2800" b="1" dirty="0" smtClean="0">
                <a:latin typeface="Meiryo UI"/>
                <a:ea typeface="Meiryo UI"/>
              </a:rPr>
              <a:t/>
            </a:r>
            <a:br>
              <a:rPr lang="en-US" altLang="ja-JP" sz="2800" b="1" dirty="0" smtClean="0">
                <a:latin typeface="Meiryo UI"/>
                <a:ea typeface="Meiryo UI"/>
              </a:rPr>
            </a:br>
            <a:r>
              <a:rPr lang="en-US" altLang="ja-JP" sz="2400" b="1" dirty="0" smtClean="0">
                <a:latin typeface="Meiryo UI"/>
                <a:ea typeface="Meiryo UI"/>
              </a:rPr>
              <a:t>(a</a:t>
            </a:r>
            <a:r>
              <a:rPr lang="en-US" altLang="ja-JP" sz="2400" b="1" dirty="0">
                <a:latin typeface="Meiryo UI"/>
                <a:ea typeface="Meiryo UI"/>
              </a:rPr>
              <a:t>) </a:t>
            </a:r>
            <a:r>
              <a:rPr lang="en-US" altLang="ja-JP" sz="2400" b="1" dirty="0" smtClean="0">
                <a:latin typeface="Meiryo UI"/>
                <a:ea typeface="Meiryo UI"/>
              </a:rPr>
              <a:t>From "Change </a:t>
            </a:r>
            <a:r>
              <a:rPr lang="en-US" altLang="ja-JP" sz="2400" b="1" dirty="0">
                <a:latin typeface="Meiryo UI"/>
                <a:ea typeface="Meiryo UI"/>
              </a:rPr>
              <a:t>in behavior after the </a:t>
            </a:r>
            <a:r>
              <a:rPr lang="en-US" altLang="ja-JP" sz="2400" b="1" dirty="0" smtClean="0">
                <a:latin typeface="Meiryo UI"/>
                <a:ea typeface="Meiryo UI"/>
              </a:rPr>
              <a:t>move” to “Change </a:t>
            </a:r>
            <a:r>
              <a:rPr lang="en-US" altLang="ja-JP" sz="2400" b="1" dirty="0">
                <a:latin typeface="Meiryo UI"/>
                <a:ea typeface="Meiryo UI"/>
              </a:rPr>
              <a:t>in the </a:t>
            </a:r>
            <a:r>
              <a:rPr lang="en-US" altLang="ja-JP" sz="2400" b="1" dirty="0" smtClean="0">
                <a:latin typeface="Meiryo UI"/>
                <a:ea typeface="Meiryo UI"/>
              </a:rPr>
              <a:t/>
            </a:r>
            <a:br>
              <a:rPr lang="en-US" altLang="ja-JP" sz="2400" b="1" dirty="0" smtClean="0">
                <a:latin typeface="Meiryo UI"/>
                <a:ea typeface="Meiryo UI"/>
              </a:rPr>
            </a:br>
            <a:r>
              <a:rPr lang="en-US" altLang="ja-JP" sz="2400" b="1" dirty="0" smtClean="0">
                <a:latin typeface="Meiryo UI"/>
                <a:ea typeface="Meiryo UI"/>
              </a:rPr>
              <a:t>      built </a:t>
            </a:r>
            <a:r>
              <a:rPr lang="en-US" altLang="ja-JP" sz="2400" b="1" dirty="0">
                <a:latin typeface="Meiryo UI"/>
                <a:ea typeface="Meiryo UI"/>
              </a:rPr>
              <a:t>environment</a:t>
            </a:r>
            <a:r>
              <a:rPr lang="en-US" altLang="ja-JP" sz="2400" b="1" dirty="0" smtClean="0">
                <a:latin typeface="Meiryo UI"/>
                <a:ea typeface="Meiryo UI"/>
              </a:rPr>
              <a:t>“ is </a:t>
            </a:r>
            <a:r>
              <a:rPr lang="en-US" altLang="ja-JP" sz="2400" b="1" dirty="0" smtClean="0">
                <a:solidFill>
                  <a:srgbClr val="0000FF"/>
                </a:solidFill>
                <a:latin typeface="Meiryo UI"/>
                <a:ea typeface="Meiryo UI"/>
              </a:rPr>
              <a:t>true</a:t>
            </a:r>
            <a:r>
              <a:rPr lang="en-US" altLang="ja-JP" sz="2400" b="1" dirty="0" smtClean="0">
                <a:latin typeface="Meiryo UI"/>
                <a:ea typeface="Meiryo UI"/>
              </a:rPr>
              <a:t>, but the opposite is </a:t>
            </a:r>
            <a:r>
              <a:rPr lang="en-US" altLang="ja-JP" sz="2400" b="1" dirty="0" smtClean="0">
                <a:solidFill>
                  <a:srgbClr val="FF0000"/>
                </a:solidFill>
                <a:latin typeface="Meiryo UI"/>
                <a:ea typeface="Meiryo UI"/>
              </a:rPr>
              <a:t>false</a:t>
            </a:r>
            <a:r>
              <a:rPr lang="en-US" altLang="ja-JP" sz="2400" b="1" dirty="0" smtClean="0">
                <a:latin typeface="Meiryo UI"/>
                <a:ea typeface="Meiryo UI"/>
              </a:rPr>
              <a:t>.</a:t>
            </a:r>
            <a:r>
              <a:rPr lang="en-US" altLang="ja-JP" sz="2400" b="1" dirty="0">
                <a:latin typeface="Meiryo UI"/>
                <a:ea typeface="Meiryo UI"/>
              </a:rPr>
              <a:t/>
            </a:r>
            <a:br>
              <a:rPr lang="en-US" altLang="ja-JP" sz="2400" b="1" dirty="0">
                <a:latin typeface="Meiryo UI"/>
                <a:ea typeface="Meiryo UI"/>
              </a:rPr>
            </a:br>
            <a:r>
              <a:rPr lang="en-US" altLang="ja-JP" sz="2400" b="1" dirty="0" smtClean="0">
                <a:latin typeface="Meiryo UI"/>
                <a:ea typeface="Meiryo UI"/>
              </a:rPr>
              <a:t>(</a:t>
            </a:r>
            <a:r>
              <a:rPr lang="en-US" altLang="ja-JP" sz="2400" b="1" dirty="0">
                <a:latin typeface="Meiryo UI"/>
                <a:ea typeface="Meiryo UI"/>
              </a:rPr>
              <a:t>b</a:t>
            </a:r>
            <a:r>
              <a:rPr lang="en-US" altLang="ja-JP" sz="2400" b="1" dirty="0" smtClean="0">
                <a:latin typeface="Meiryo UI"/>
                <a:ea typeface="Meiryo UI"/>
              </a:rPr>
              <a:t>) From “Changes </a:t>
            </a:r>
            <a:r>
              <a:rPr lang="en-US" altLang="ja-JP" sz="2400" b="1" dirty="0">
                <a:latin typeface="Meiryo UI"/>
                <a:ea typeface="Meiryo UI"/>
              </a:rPr>
              <a:t>in the built </a:t>
            </a:r>
            <a:r>
              <a:rPr lang="en-US" altLang="ja-JP" sz="2400" b="1" dirty="0" smtClean="0">
                <a:latin typeface="Meiryo UI"/>
                <a:ea typeface="Meiryo UI"/>
              </a:rPr>
              <a:t>environment” to “changes </a:t>
            </a:r>
            <a:r>
              <a:rPr lang="en-US" altLang="ja-JP" sz="2400" b="1" dirty="0">
                <a:latin typeface="Meiryo UI"/>
                <a:ea typeface="Meiryo UI"/>
              </a:rPr>
              <a:t>in car </a:t>
            </a:r>
            <a:endParaRPr lang="en-US" altLang="ja-JP" sz="2400" b="1" dirty="0" smtClean="0">
              <a:latin typeface="Meiryo UI"/>
              <a:ea typeface="Meiryo UI"/>
            </a:endParaRPr>
          </a:p>
          <a:p>
            <a:r>
              <a:rPr lang="en-US" altLang="ja-JP" sz="2400" b="1" dirty="0" smtClean="0">
                <a:latin typeface="Meiryo UI"/>
                <a:ea typeface="Meiryo UI"/>
              </a:rPr>
              <a:t>           ownership or  travel behavior” is </a:t>
            </a:r>
            <a:r>
              <a:rPr lang="en-US" altLang="ja-JP" sz="2400" b="1" dirty="0" smtClean="0">
                <a:solidFill>
                  <a:srgbClr val="0000FF"/>
                </a:solidFill>
                <a:latin typeface="Meiryo UI"/>
                <a:ea typeface="Meiryo UI"/>
              </a:rPr>
              <a:t>true</a:t>
            </a:r>
            <a:r>
              <a:rPr lang="en-US" altLang="ja-JP" sz="2400" b="1" dirty="0" smtClean="0">
                <a:latin typeface="Meiryo UI"/>
                <a:ea typeface="Meiryo UI"/>
              </a:rPr>
              <a:t>.</a:t>
            </a:r>
            <a:br>
              <a:rPr lang="en-US" altLang="ja-JP" sz="2400" b="1" dirty="0" smtClean="0">
                <a:latin typeface="Meiryo UI"/>
                <a:ea typeface="Meiryo UI"/>
              </a:rPr>
            </a:br>
            <a:r>
              <a:rPr lang="en-US" altLang="ja-JP" sz="2400" b="1" dirty="0" smtClean="0">
                <a:latin typeface="Meiryo UI"/>
                <a:ea typeface="Meiryo UI"/>
              </a:rPr>
              <a:t>     (c) From “Changes </a:t>
            </a:r>
            <a:r>
              <a:rPr lang="en-US" altLang="ja-JP" sz="2400" b="1" dirty="0">
                <a:latin typeface="Meiryo UI"/>
                <a:ea typeface="Meiryo UI"/>
              </a:rPr>
              <a:t>in the built </a:t>
            </a:r>
            <a:r>
              <a:rPr lang="en-US" altLang="ja-JP" sz="2400" b="1" dirty="0" smtClean="0">
                <a:latin typeface="Meiryo UI"/>
                <a:ea typeface="Meiryo UI"/>
              </a:rPr>
              <a:t>environment” to “changes in</a:t>
            </a:r>
          </a:p>
          <a:p>
            <a:r>
              <a:rPr lang="en-US" altLang="ja-JP" sz="2400" b="1" dirty="0">
                <a:latin typeface="Meiryo UI"/>
                <a:ea typeface="Meiryo UI"/>
              </a:rPr>
              <a:t> </a:t>
            </a:r>
            <a:r>
              <a:rPr lang="en-US" altLang="ja-JP" sz="2400" b="1" dirty="0" smtClean="0">
                <a:latin typeface="Meiryo UI"/>
                <a:ea typeface="Meiryo UI"/>
              </a:rPr>
              <a:t>         demographics </a:t>
            </a:r>
            <a:r>
              <a:rPr lang="en-US" altLang="ja-JP" sz="2400" b="1" dirty="0">
                <a:latin typeface="Meiryo UI"/>
                <a:ea typeface="Meiryo UI"/>
              </a:rPr>
              <a:t>and </a:t>
            </a:r>
            <a:r>
              <a:rPr lang="en-US" altLang="ja-JP" sz="2400" b="1" dirty="0" smtClean="0">
                <a:latin typeface="Meiryo UI"/>
                <a:ea typeface="Meiryo UI"/>
              </a:rPr>
              <a:t>attitudes“ is </a:t>
            </a:r>
            <a:r>
              <a:rPr lang="en-US" altLang="ja-JP" sz="2400" b="1" dirty="0" smtClean="0">
                <a:solidFill>
                  <a:srgbClr val="0000FF"/>
                </a:solidFill>
                <a:latin typeface="Meiryo UI"/>
                <a:ea typeface="Meiryo UI"/>
              </a:rPr>
              <a:t>true</a:t>
            </a:r>
            <a:r>
              <a:rPr lang="en-US" altLang="ja-JP" sz="2400" b="1" dirty="0" smtClean="0">
                <a:latin typeface="Meiryo UI"/>
                <a:ea typeface="Meiryo UI"/>
              </a:rPr>
              <a:t>.</a:t>
            </a:r>
            <a:endParaRPr lang="en-US" altLang="ja-JP" sz="2400" b="1" dirty="0">
              <a:latin typeface="Meiryo UI"/>
              <a:ea typeface="Meiryo UI"/>
            </a:endParaRPr>
          </a:p>
        </p:txBody>
      </p:sp>
      <p:sp>
        <p:nvSpPr>
          <p:cNvPr id="8" name="正方形/長方形 7"/>
          <p:cNvSpPr/>
          <p:nvPr/>
        </p:nvSpPr>
        <p:spPr>
          <a:xfrm>
            <a:off x="6828801" y="2480623"/>
            <a:ext cx="3213187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AT: Travel Attitude &amp; </a:t>
            </a:r>
          </a:p>
          <a:p>
            <a:r>
              <a:rPr lang="en-US" altLang="ja-JP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neighborhood performer</a:t>
            </a:r>
            <a:endParaRPr lang="ja-JP" altLang="en-US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5" name="正方形/長方形 64"/>
          <p:cNvSpPr/>
          <p:nvPr/>
        </p:nvSpPr>
        <p:spPr>
          <a:xfrm>
            <a:off x="8719645" y="1066825"/>
            <a:ext cx="222849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20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Basic structure</a:t>
            </a:r>
            <a:endParaRPr lang="ja-JP" altLang="en-US" sz="20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pSp>
        <p:nvGrpSpPr>
          <p:cNvPr id="9" name="グループ化 8"/>
          <p:cNvGrpSpPr/>
          <p:nvPr/>
        </p:nvGrpSpPr>
        <p:grpSpPr>
          <a:xfrm>
            <a:off x="8352968" y="1574009"/>
            <a:ext cx="2961849" cy="1517748"/>
            <a:chOff x="7742791" y="1449041"/>
            <a:chExt cx="3723317" cy="1907949"/>
          </a:xfrm>
        </p:grpSpPr>
        <p:cxnSp>
          <p:nvCxnSpPr>
            <p:cNvPr id="59" name="直線矢印コネクタ 58"/>
            <p:cNvCxnSpPr>
              <a:stCxn id="15" idx="6"/>
            </p:cNvCxnSpPr>
            <p:nvPr/>
          </p:nvCxnSpPr>
          <p:spPr>
            <a:xfrm>
              <a:off x="9008329" y="1899034"/>
              <a:ext cx="1192241" cy="27689"/>
            </a:xfrm>
            <a:prstGeom prst="straightConnector1">
              <a:avLst/>
            </a:prstGeom>
            <a:ln w="635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直線矢印コネクタ 61"/>
            <p:cNvCxnSpPr>
              <a:stCxn id="15" idx="6"/>
              <a:endCxn id="25" idx="2"/>
            </p:cNvCxnSpPr>
            <p:nvPr/>
          </p:nvCxnSpPr>
          <p:spPr>
            <a:xfrm>
              <a:off x="9008329" y="1899034"/>
              <a:ext cx="1192241" cy="1007964"/>
            </a:xfrm>
            <a:prstGeom prst="straightConnector1">
              <a:avLst/>
            </a:prstGeom>
            <a:ln w="635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" name="楕円 14"/>
            <p:cNvSpPr/>
            <p:nvPr/>
          </p:nvSpPr>
          <p:spPr>
            <a:xfrm>
              <a:off x="7742791" y="1449041"/>
              <a:ext cx="1265538" cy="899985"/>
            </a:xfrm>
            <a:prstGeom prst="ellipse">
              <a:avLst/>
            </a:prstGeom>
            <a:ln w="254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 sz="2400" b="1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3" name="正方形/長方形 2"/>
            <p:cNvSpPr/>
            <p:nvPr/>
          </p:nvSpPr>
          <p:spPr>
            <a:xfrm>
              <a:off x="8095292" y="1583418"/>
              <a:ext cx="591829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en-US" altLang="ja-JP" sz="2400" b="1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AT</a:t>
              </a:r>
              <a:endParaRPr lang="ja-JP" altLang="en-US" sz="2400" b="1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23" name="楕円 22"/>
            <p:cNvSpPr/>
            <p:nvPr/>
          </p:nvSpPr>
          <p:spPr>
            <a:xfrm>
              <a:off x="10200570" y="1449041"/>
              <a:ext cx="1265538" cy="899985"/>
            </a:xfrm>
            <a:prstGeom prst="ellipse">
              <a:avLst/>
            </a:prstGeom>
            <a:ln w="254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 sz="2400" b="1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24" name="正方形/長方形 23"/>
            <p:cNvSpPr/>
            <p:nvPr/>
          </p:nvSpPr>
          <p:spPr>
            <a:xfrm>
              <a:off x="10319811" y="1583418"/>
              <a:ext cx="1058343" cy="58035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en-US" altLang="ja-JP" sz="2400" b="1" dirty="0" err="1" smtClean="0">
                  <a:latin typeface="Meiryo UI" panose="020B0604030504040204" pitchFamily="50" charset="-128"/>
                  <a:ea typeface="Meiryo UI" panose="020B0604030504040204" pitchFamily="50" charset="-128"/>
                </a:rPr>
                <a:t>ΔBE</a:t>
              </a:r>
              <a:endParaRPr lang="ja-JP" altLang="en-US" sz="2400" b="1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25" name="楕円 24"/>
            <p:cNvSpPr/>
            <p:nvPr/>
          </p:nvSpPr>
          <p:spPr>
            <a:xfrm>
              <a:off x="10200570" y="2457005"/>
              <a:ext cx="1265538" cy="899985"/>
            </a:xfrm>
            <a:prstGeom prst="ellipse">
              <a:avLst/>
            </a:prstGeom>
            <a:ln w="254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 sz="2400" b="1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26" name="正方形/長方形 25"/>
            <p:cNvSpPr/>
            <p:nvPr/>
          </p:nvSpPr>
          <p:spPr>
            <a:xfrm>
              <a:off x="10317797" y="2591382"/>
              <a:ext cx="1062372" cy="58035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en-US" altLang="ja-JP" sz="2400" b="1" dirty="0" err="1" smtClean="0">
                  <a:latin typeface="Meiryo UI" panose="020B0604030504040204" pitchFamily="50" charset="-128"/>
                  <a:ea typeface="Meiryo UI" panose="020B0604030504040204" pitchFamily="50" charset="-128"/>
                </a:rPr>
                <a:t>ΔTB</a:t>
              </a:r>
              <a:endParaRPr lang="ja-JP" altLang="en-US" sz="2400" b="1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6461885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タイトル 1"/>
          <p:cNvSpPr txBox="1">
            <a:spLocks/>
          </p:cNvSpPr>
          <p:nvPr/>
        </p:nvSpPr>
        <p:spPr bwMode="gray">
          <a:xfrm>
            <a:off x="4727810" y="3501010"/>
            <a:ext cx="2056525" cy="523220"/>
          </a:xfrm>
          <a:prstGeom prst="rect">
            <a:avLst/>
          </a:prstGeom>
        </p:spPr>
        <p:txBody>
          <a:bodyPr wrap="none">
            <a:sp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2400" kern="1200">
                <a:solidFill>
                  <a:schemeClr val="tx1"/>
                </a:solidFill>
                <a:latin typeface="+mj-ea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 Rounded MT Bold" pitchFamily="34" charset="0"/>
                <a:ea typeface="HGPｺﾞｼｯｸE" pitchFamily="50" charset="-128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 Rounded MT Bold" pitchFamily="34" charset="0"/>
                <a:ea typeface="HGPｺﾞｼｯｸE" pitchFamily="50" charset="-128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 Rounded MT Bold" pitchFamily="34" charset="0"/>
                <a:ea typeface="HGPｺﾞｼｯｸE" pitchFamily="50" charset="-128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 Rounded MT Bold" pitchFamily="34" charset="0"/>
                <a:ea typeface="HGPｺﾞｼｯｸE" pitchFamily="50" charset="-128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 Rounded MT Bold" pitchFamily="34" charset="0"/>
                <a:ea typeface="HGPｺﾞｼｯｸE" pitchFamily="50" charset="-128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 Rounded MT Bold" pitchFamily="34" charset="0"/>
                <a:ea typeface="HGPｺﾞｼｯｸE" pitchFamily="50" charset="-128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 Rounded MT Bold" pitchFamily="34" charset="0"/>
                <a:ea typeface="HGPｺﾞｼｯｸE" pitchFamily="50" charset="-128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 Rounded MT Bold" pitchFamily="34" charset="0"/>
                <a:ea typeface="HGPｺﾞｼｯｸE" pitchFamily="50" charset="-128"/>
              </a:defRPr>
            </a:lvl9pPr>
          </a:lstStyle>
          <a:p>
            <a:pPr algn="l"/>
            <a:r>
              <a:rPr lang="en-US" altLang="ja-JP" sz="2800" b="1" dirty="0" smtClean="0">
                <a:latin typeface="Meiryo UI" pitchFamily="50" charset="-128"/>
                <a:ea typeface="Meiryo UI" pitchFamily="50" charset="-128"/>
              </a:rPr>
              <a:t>6. Results</a:t>
            </a:r>
            <a:endParaRPr lang="ja-JP" altLang="en-US" sz="2800" b="1" dirty="0">
              <a:latin typeface="Meiryo UI" pitchFamily="50" charset="-128"/>
              <a:ea typeface="Meiryo UI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5291845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正方形/長方形 88"/>
          <p:cNvSpPr/>
          <p:nvPr/>
        </p:nvSpPr>
        <p:spPr>
          <a:xfrm>
            <a:off x="119170" y="1091414"/>
            <a:ext cx="12241700" cy="5093702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pPr marL="514350" indent="-514350">
              <a:buAutoNum type="arabicPeriod"/>
            </a:pPr>
            <a:r>
              <a:rPr lang="en-US" altLang="ja-JP" sz="2400" b="1" dirty="0">
                <a:latin typeface="Meiryo UI"/>
                <a:ea typeface="Meiryo UI"/>
              </a:rPr>
              <a:t>Background</a:t>
            </a:r>
            <a:br>
              <a:rPr lang="en-US" altLang="ja-JP" sz="2400" b="1" dirty="0">
                <a:latin typeface="Meiryo UI"/>
                <a:ea typeface="Meiryo UI"/>
              </a:rPr>
            </a:br>
            <a:r>
              <a:rPr lang="en-US" altLang="ja-JP" sz="2400" b="1" dirty="0" smtClean="0">
                <a:latin typeface="Meiryo UI"/>
                <a:ea typeface="Meiryo UI"/>
              </a:rPr>
              <a:t>(1)</a:t>
            </a:r>
            <a:r>
              <a:rPr lang="en-US" altLang="ja-JP" sz="2000" b="1" dirty="0" smtClean="0">
                <a:latin typeface="Meiryo UI"/>
                <a:ea typeface="Meiryo UI"/>
              </a:rPr>
              <a:t>Suburban </a:t>
            </a:r>
            <a:r>
              <a:rPr lang="en-US" altLang="ja-JP" sz="2000" b="1" dirty="0">
                <a:latin typeface="Meiryo UI"/>
                <a:ea typeface="Meiryo UI"/>
              </a:rPr>
              <a:t>sprawl has been widely criticized for its </a:t>
            </a:r>
            <a:r>
              <a:rPr lang="en-US" altLang="ja-JP" sz="2000" b="1" dirty="0" smtClean="0">
                <a:solidFill>
                  <a:srgbClr val="0000FF"/>
                </a:solidFill>
                <a:latin typeface="Meiryo UI"/>
                <a:ea typeface="Meiryo UI"/>
              </a:rPr>
              <a:t>auto </a:t>
            </a:r>
            <a:br>
              <a:rPr lang="en-US" altLang="ja-JP" sz="2000" b="1" dirty="0" smtClean="0">
                <a:solidFill>
                  <a:srgbClr val="0000FF"/>
                </a:solidFill>
                <a:latin typeface="Meiryo UI"/>
                <a:ea typeface="Meiryo UI"/>
              </a:rPr>
            </a:br>
            <a:r>
              <a:rPr lang="en-US" altLang="ja-JP" sz="2000" b="1" dirty="0" smtClean="0">
                <a:solidFill>
                  <a:srgbClr val="0000FF"/>
                </a:solidFill>
                <a:latin typeface="Meiryo UI"/>
                <a:ea typeface="Meiryo UI"/>
              </a:rPr>
              <a:t>      dependence</a:t>
            </a:r>
            <a:r>
              <a:rPr lang="en-US" altLang="ja-JP" sz="1100" b="1" dirty="0" smtClean="0">
                <a:solidFill>
                  <a:srgbClr val="0000FF"/>
                </a:solidFill>
                <a:latin typeface="Meiryo UI"/>
                <a:ea typeface="Meiryo UI"/>
              </a:rPr>
              <a:t> </a:t>
            </a:r>
            <a:r>
              <a:rPr lang="en-US" altLang="ja-JP" sz="2400" b="1" dirty="0" smtClean="0">
                <a:solidFill>
                  <a:srgbClr val="0000FF"/>
                </a:solidFill>
                <a:latin typeface="Meiryo UI"/>
                <a:ea typeface="Meiryo UI"/>
              </a:rPr>
              <a:t/>
            </a:r>
            <a:br>
              <a:rPr lang="en-US" altLang="ja-JP" sz="2400" b="1" dirty="0" smtClean="0">
                <a:solidFill>
                  <a:srgbClr val="0000FF"/>
                </a:solidFill>
                <a:latin typeface="Meiryo UI"/>
                <a:ea typeface="Meiryo UI"/>
              </a:rPr>
            </a:br>
            <a:r>
              <a:rPr lang="en-US" altLang="ja-JP" sz="2400" b="1" dirty="0" smtClean="0">
                <a:latin typeface="Meiryo UI"/>
                <a:ea typeface="Meiryo UI"/>
              </a:rPr>
              <a:t>(2)O</a:t>
            </a:r>
            <a:r>
              <a:rPr lang="en-US" altLang="ja-JP" sz="2000" b="1" dirty="0" smtClean="0">
                <a:latin typeface="Meiryo UI"/>
                <a:ea typeface="Meiryo UI"/>
              </a:rPr>
              <a:t>nly </a:t>
            </a:r>
            <a:r>
              <a:rPr lang="en-US" altLang="ja-JP" sz="2000" b="1" dirty="0">
                <a:latin typeface="Meiryo UI"/>
                <a:ea typeface="Meiryo UI"/>
              </a:rPr>
              <a:t>the "static" relationship between the built </a:t>
            </a:r>
            <a:r>
              <a:rPr lang="en-US" altLang="ja-JP" sz="2000" b="1" dirty="0" smtClean="0">
                <a:latin typeface="Meiryo UI"/>
                <a:ea typeface="Meiryo UI"/>
              </a:rPr>
              <a:t>environment </a:t>
            </a:r>
            <a:r>
              <a:rPr lang="en-US" altLang="ja-JP" sz="2000" b="1" dirty="0">
                <a:latin typeface="Meiryo UI"/>
                <a:ea typeface="Meiryo UI"/>
              </a:rPr>
              <a:t>and </a:t>
            </a:r>
            <a:r>
              <a:rPr lang="en-US" altLang="ja-JP" sz="2000" b="1" dirty="0" smtClean="0">
                <a:latin typeface="Meiryo UI"/>
                <a:ea typeface="Meiryo UI"/>
              </a:rPr>
              <a:t/>
            </a:r>
            <a:br>
              <a:rPr lang="en-US" altLang="ja-JP" sz="2000" b="1" dirty="0" smtClean="0">
                <a:latin typeface="Meiryo UI"/>
                <a:ea typeface="Meiryo UI"/>
              </a:rPr>
            </a:br>
            <a:r>
              <a:rPr lang="en-US" altLang="ja-JP" sz="2000" b="1" dirty="0" smtClean="0">
                <a:latin typeface="Meiryo UI"/>
                <a:ea typeface="Meiryo UI"/>
              </a:rPr>
              <a:t>the </a:t>
            </a:r>
            <a:r>
              <a:rPr lang="en-US" altLang="ja-JP" sz="2000" b="1" dirty="0">
                <a:latin typeface="Meiryo UI"/>
                <a:ea typeface="Meiryo UI"/>
              </a:rPr>
              <a:t>travel environment </a:t>
            </a:r>
            <a:r>
              <a:rPr lang="en-US" altLang="ja-JP" sz="2000" b="1" dirty="0" smtClean="0">
                <a:latin typeface="Meiryo UI"/>
                <a:ea typeface="Meiryo UI"/>
              </a:rPr>
              <a:t>has been analyzed</a:t>
            </a:r>
            <a:r>
              <a:rPr lang="en-US" altLang="ja-JP" sz="2000" b="1" dirty="0">
                <a:latin typeface="Meiryo UI"/>
                <a:ea typeface="Meiryo UI"/>
              </a:rPr>
              <a:t>. </a:t>
            </a:r>
            <a:r>
              <a:rPr lang="en-US" altLang="ja-JP" sz="2400" b="1" dirty="0">
                <a:latin typeface="Meiryo UI"/>
                <a:ea typeface="Meiryo UI"/>
              </a:rPr>
              <a:t/>
            </a:r>
            <a:br>
              <a:rPr lang="en-US" altLang="ja-JP" sz="2400" b="1" dirty="0">
                <a:latin typeface="Meiryo UI"/>
                <a:ea typeface="Meiryo UI"/>
              </a:rPr>
            </a:br>
            <a:r>
              <a:rPr lang="en-US" altLang="ja-JP" sz="1200" b="1" dirty="0">
                <a:latin typeface="Meiryo UI"/>
                <a:ea typeface="Meiryo UI"/>
              </a:rPr>
              <a:t> </a:t>
            </a:r>
          </a:p>
          <a:p>
            <a:pPr marL="514350" indent="-514350">
              <a:buAutoNum type="arabicPeriod"/>
            </a:pPr>
            <a:r>
              <a:rPr lang="en-US" altLang="ja-JP" sz="2400" b="1" dirty="0" smtClean="0">
                <a:latin typeface="Meiryo UI"/>
                <a:ea typeface="Meiryo UI"/>
              </a:rPr>
              <a:t>Problems</a:t>
            </a:r>
            <a:br>
              <a:rPr lang="en-US" altLang="ja-JP" sz="2400" b="1" dirty="0" smtClean="0">
                <a:latin typeface="Meiryo UI"/>
                <a:ea typeface="Meiryo UI"/>
              </a:rPr>
            </a:br>
            <a:r>
              <a:rPr lang="en-US" altLang="ja-JP" sz="2000" b="1" dirty="0" smtClean="0">
                <a:latin typeface="Meiryo UI"/>
                <a:ea typeface="Meiryo UI"/>
              </a:rPr>
              <a:t>(a)"</a:t>
            </a:r>
            <a:r>
              <a:rPr lang="en-US" altLang="ja-JP" sz="2000" b="1" dirty="0">
                <a:latin typeface="Meiryo UI"/>
                <a:ea typeface="Meiryo UI"/>
              </a:rPr>
              <a:t>Does the built environment influence mobility?“</a:t>
            </a:r>
            <a:br>
              <a:rPr lang="en-US" altLang="ja-JP" sz="2000" b="1" dirty="0">
                <a:latin typeface="Meiryo UI"/>
                <a:ea typeface="Meiryo UI"/>
              </a:rPr>
            </a:br>
            <a:r>
              <a:rPr lang="en-US" altLang="ja-JP" sz="2000" b="1" dirty="0" smtClean="0">
                <a:latin typeface="Meiryo UI"/>
                <a:ea typeface="Meiryo UI"/>
              </a:rPr>
              <a:t>      </a:t>
            </a:r>
            <a:r>
              <a:rPr lang="en-US" altLang="ja-JP" b="1" dirty="0" smtClean="0">
                <a:latin typeface="Meiryo UI"/>
                <a:ea typeface="Meiryo UI"/>
              </a:rPr>
              <a:t>when socio-demographics, attitudes</a:t>
            </a:r>
            <a:r>
              <a:rPr lang="en-US" altLang="ja-JP" b="1" dirty="0">
                <a:latin typeface="Meiryo UI"/>
                <a:ea typeface="Meiryo UI"/>
              </a:rPr>
              <a:t>, and thoughts are controlled</a:t>
            </a:r>
            <a:r>
              <a:rPr lang="en-US" altLang="ja-JP" b="1" dirty="0" smtClean="0">
                <a:latin typeface="Meiryo UI"/>
                <a:ea typeface="Meiryo UI"/>
              </a:rPr>
              <a:t>?</a:t>
            </a:r>
            <a:r>
              <a:rPr lang="en-US" altLang="ja-JP" sz="2400" b="1" dirty="0" smtClean="0">
                <a:latin typeface="Meiryo UI"/>
                <a:ea typeface="Meiryo UI"/>
              </a:rPr>
              <a:t/>
            </a:r>
            <a:br>
              <a:rPr lang="en-US" altLang="ja-JP" sz="2400" b="1" dirty="0" smtClean="0">
                <a:latin typeface="Meiryo UI"/>
                <a:ea typeface="Meiryo UI"/>
              </a:rPr>
            </a:br>
            <a:r>
              <a:rPr lang="en-US" altLang="ja-JP" sz="2000" b="1" dirty="0" smtClean="0">
                <a:latin typeface="Meiryo UI"/>
                <a:ea typeface="Meiryo UI"/>
              </a:rPr>
              <a:t>(</a:t>
            </a:r>
            <a:r>
              <a:rPr lang="en-US" altLang="ja-JP" sz="2000" b="1" dirty="0">
                <a:latin typeface="Meiryo UI"/>
                <a:ea typeface="Meiryo UI"/>
              </a:rPr>
              <a:t>b)” </a:t>
            </a:r>
            <a:r>
              <a:rPr lang="en-US" altLang="ja-JP" sz="2000" b="1" dirty="0" smtClean="0">
                <a:latin typeface="Meiryo UI"/>
                <a:ea typeface="Meiryo UI"/>
              </a:rPr>
              <a:t>Are there reasons </a:t>
            </a:r>
            <a:r>
              <a:rPr lang="en-US" altLang="ja-JP" sz="2000" b="1" dirty="0">
                <a:latin typeface="Meiryo UI"/>
                <a:ea typeface="Meiryo UI"/>
              </a:rPr>
              <a:t>for </a:t>
            </a:r>
            <a:r>
              <a:rPr lang="en-US" altLang="ja-JP" sz="2000" b="1" dirty="0" smtClean="0">
                <a:latin typeface="Meiryo UI"/>
                <a:ea typeface="Meiryo UI"/>
              </a:rPr>
              <a:t>moving?”</a:t>
            </a:r>
            <a:r>
              <a:rPr lang="en-US" altLang="ja-JP" sz="2000" b="1" dirty="0">
                <a:latin typeface="Meiryo UI"/>
                <a:ea typeface="Meiryo UI"/>
              </a:rPr>
              <a:t/>
            </a:r>
            <a:br>
              <a:rPr lang="en-US" altLang="ja-JP" sz="2000" b="1" dirty="0">
                <a:latin typeface="Meiryo UI"/>
                <a:ea typeface="Meiryo UI"/>
              </a:rPr>
            </a:br>
            <a:r>
              <a:rPr lang="en-US" altLang="ja-JP" sz="2000" b="1" dirty="0" smtClean="0">
                <a:latin typeface="Meiryo UI"/>
                <a:ea typeface="Meiryo UI"/>
              </a:rPr>
              <a:t>     </a:t>
            </a:r>
            <a:r>
              <a:rPr lang="en-US" altLang="ja-JP" sz="2000" b="1" dirty="0">
                <a:latin typeface="Meiryo UI"/>
                <a:ea typeface="Meiryo UI"/>
              </a:rPr>
              <a:t> </a:t>
            </a:r>
            <a:r>
              <a:rPr lang="en-US" altLang="ja-JP" b="1" dirty="0">
                <a:latin typeface="Meiryo UI"/>
                <a:ea typeface="Meiryo UI"/>
              </a:rPr>
              <a:t>S</a:t>
            </a:r>
            <a:r>
              <a:rPr lang="en-US" altLang="ja-JP" b="1" dirty="0" smtClean="0">
                <a:latin typeface="Meiryo UI"/>
                <a:ea typeface="Meiryo UI"/>
              </a:rPr>
              <a:t>elf-selection </a:t>
            </a:r>
            <a:r>
              <a:rPr lang="en-US" altLang="ja-JP" b="1" dirty="0">
                <a:latin typeface="Meiryo UI"/>
                <a:ea typeface="Meiryo UI"/>
              </a:rPr>
              <a:t>of residence </a:t>
            </a:r>
            <a:r>
              <a:rPr lang="en-US" altLang="ja-JP" b="1" dirty="0" smtClean="0">
                <a:latin typeface="Meiryo UI"/>
                <a:ea typeface="Meiryo UI"/>
              </a:rPr>
              <a:t>can explain </a:t>
            </a:r>
            <a:r>
              <a:rPr lang="en-US" altLang="ja-JP" b="1" dirty="0">
                <a:latin typeface="Meiryo UI"/>
                <a:ea typeface="Meiryo UI"/>
              </a:rPr>
              <a:t>individual travel behavior</a:t>
            </a:r>
            <a:r>
              <a:rPr lang="en-US" altLang="ja-JP" b="1" dirty="0" smtClean="0">
                <a:latin typeface="Meiryo UI"/>
                <a:ea typeface="Meiryo UI"/>
              </a:rPr>
              <a:t>?</a:t>
            </a:r>
            <a:br>
              <a:rPr lang="en-US" altLang="ja-JP" b="1" dirty="0" smtClean="0">
                <a:latin typeface="Meiryo UI"/>
                <a:ea typeface="Meiryo UI"/>
              </a:rPr>
            </a:br>
            <a:endParaRPr lang="en-US" altLang="ja-JP" b="1" dirty="0" smtClean="0">
              <a:latin typeface="Meiryo UI"/>
              <a:ea typeface="Meiryo UI"/>
            </a:endParaRPr>
          </a:p>
          <a:p>
            <a:pPr marL="514350" indent="-514350">
              <a:buAutoNum type="arabicPeriod"/>
            </a:pPr>
            <a:r>
              <a:rPr lang="en-US" altLang="ja-JP" sz="2400" b="1" dirty="0" smtClean="0">
                <a:latin typeface="Meiryo UI"/>
                <a:ea typeface="Meiryo UI"/>
              </a:rPr>
              <a:t>Conclusion</a:t>
            </a:r>
          </a:p>
          <a:p>
            <a:pPr lvl="1"/>
            <a:r>
              <a:rPr lang="en-US" altLang="ja-JP" sz="2000" b="1" dirty="0" smtClean="0">
                <a:latin typeface="Meiryo UI"/>
                <a:ea typeface="Meiryo UI"/>
              </a:rPr>
              <a:t>Suburb’s transportation </a:t>
            </a:r>
            <a:r>
              <a:rPr lang="en-US" altLang="ja-JP" sz="2000" b="1" dirty="0">
                <a:latin typeface="Meiryo UI"/>
                <a:ea typeface="Meiryo UI"/>
              </a:rPr>
              <a:t>can </a:t>
            </a:r>
            <a:r>
              <a:rPr lang="en-US" altLang="ja-JP" sz="2000" b="1" dirty="0">
                <a:solidFill>
                  <a:srgbClr val="0000FF"/>
                </a:solidFill>
                <a:latin typeface="Meiryo UI"/>
                <a:ea typeface="Meiryo UI"/>
              </a:rPr>
              <a:t>reduce car dependence and increase walking </a:t>
            </a:r>
            <a:r>
              <a:rPr lang="en-US" altLang="ja-JP" sz="2000" b="1" dirty="0" smtClean="0">
                <a:solidFill>
                  <a:srgbClr val="0000FF"/>
                </a:solidFill>
                <a:latin typeface="Meiryo UI"/>
                <a:ea typeface="Meiryo UI"/>
              </a:rPr>
              <a:t/>
            </a:r>
            <a:br>
              <a:rPr lang="en-US" altLang="ja-JP" sz="2000" b="1" dirty="0" smtClean="0">
                <a:solidFill>
                  <a:srgbClr val="0000FF"/>
                </a:solidFill>
                <a:latin typeface="Meiryo UI"/>
                <a:ea typeface="Meiryo UI"/>
              </a:rPr>
            </a:br>
            <a:r>
              <a:rPr lang="en-US" altLang="ja-JP" sz="2000" b="1" dirty="0" smtClean="0">
                <a:latin typeface="Meiryo UI"/>
                <a:ea typeface="Meiryo UI"/>
              </a:rPr>
              <a:t>"</a:t>
            </a:r>
            <a:r>
              <a:rPr lang="en-US" altLang="ja-JP" sz="2000" b="1" dirty="0">
                <a:latin typeface="Meiryo UI"/>
                <a:ea typeface="Meiryo UI"/>
              </a:rPr>
              <a:t>to some extent</a:t>
            </a:r>
            <a:r>
              <a:rPr lang="en-US" altLang="ja-JP" sz="2000" b="1" dirty="0" smtClean="0">
                <a:latin typeface="Meiryo UI"/>
                <a:ea typeface="Meiryo UI"/>
              </a:rPr>
              <a:t>".</a:t>
            </a:r>
            <a:endParaRPr lang="en-US" altLang="ja-JP" sz="2400" b="1" dirty="0">
              <a:latin typeface="Meiryo UI"/>
              <a:ea typeface="Meiryo UI"/>
            </a:endParaRPr>
          </a:p>
        </p:txBody>
      </p:sp>
      <p:sp>
        <p:nvSpPr>
          <p:cNvPr id="4" name="タイトル 1"/>
          <p:cNvSpPr>
            <a:spLocks noGrp="1"/>
          </p:cNvSpPr>
          <p:nvPr>
            <p:ph type="title"/>
          </p:nvPr>
        </p:nvSpPr>
        <p:spPr>
          <a:xfrm>
            <a:off x="119170" y="116540"/>
            <a:ext cx="2443939" cy="523220"/>
          </a:xfrm>
        </p:spPr>
        <p:txBody>
          <a:bodyPr/>
          <a:lstStyle/>
          <a:p>
            <a:pPr algn="l"/>
            <a:r>
              <a:rPr lang="en-US" altLang="ja-JP" sz="2800" b="1" dirty="0" smtClean="0">
                <a:latin typeface="Meiryo UI" pitchFamily="50" charset="-128"/>
                <a:ea typeface="Meiryo UI" pitchFamily="50" charset="-128"/>
              </a:rPr>
              <a:t>1. Overview</a:t>
            </a:r>
            <a:endParaRPr lang="ja-JP" altLang="en-US" sz="2800" b="1" dirty="0">
              <a:latin typeface="Meiryo UI" pitchFamily="50" charset="-128"/>
              <a:ea typeface="Meiryo UI" pitchFamily="50" charset="-128"/>
            </a:endParaRPr>
          </a:p>
        </p:txBody>
      </p:sp>
      <p:sp>
        <p:nvSpPr>
          <p:cNvPr id="5" name="角丸四角形 4"/>
          <p:cNvSpPr/>
          <p:nvPr/>
        </p:nvSpPr>
        <p:spPr>
          <a:xfrm>
            <a:off x="95396" y="6237390"/>
            <a:ext cx="11977433" cy="554022"/>
          </a:xfrm>
          <a:prstGeom prst="roundRect">
            <a:avLst/>
          </a:prstGeom>
          <a:solidFill>
            <a:srgbClr val="3366FF"/>
          </a:solidFill>
          <a:ln w="635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3200" b="1" dirty="0" smtClean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Traffic design in suburb </a:t>
            </a:r>
            <a:r>
              <a:rPr lang="en-US" altLang="ja-JP" sz="32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can solve </a:t>
            </a:r>
            <a:r>
              <a:rPr lang="en-US" altLang="ja-JP" sz="3200" b="1" dirty="0" smtClean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“</a:t>
            </a:r>
            <a:r>
              <a:rPr lang="en-US" altLang="ja-JP" sz="3200" b="1" dirty="0">
                <a:latin typeface="Meiryo UI"/>
                <a:ea typeface="Meiryo UI"/>
              </a:rPr>
              <a:t>auto </a:t>
            </a:r>
            <a:r>
              <a:rPr lang="en-US" altLang="ja-JP" sz="3200" b="1" dirty="0" smtClean="0">
                <a:latin typeface="Meiryo UI"/>
                <a:ea typeface="Meiryo UI"/>
              </a:rPr>
              <a:t>dependence”</a:t>
            </a:r>
            <a:endParaRPr lang="ja-JP" altLang="en-US" sz="3200" b="1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6" name="図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304667" y="1192241"/>
            <a:ext cx="1768780" cy="1569225"/>
          </a:xfrm>
          <a:prstGeom prst="rect">
            <a:avLst/>
          </a:prstGeom>
        </p:spPr>
      </p:pic>
      <p:sp>
        <p:nvSpPr>
          <p:cNvPr id="7" name="角丸四角形 6"/>
          <p:cNvSpPr/>
          <p:nvPr/>
        </p:nvSpPr>
        <p:spPr>
          <a:xfrm>
            <a:off x="144020" y="2996940"/>
            <a:ext cx="9408460" cy="1728240"/>
          </a:xfrm>
          <a:prstGeom prst="roundRect">
            <a:avLst>
              <a:gd name="adj" fmla="val 11488"/>
            </a:avLst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9" name="図 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12530" y="1192241"/>
            <a:ext cx="784274" cy="390224"/>
          </a:xfrm>
          <a:prstGeom prst="rect">
            <a:avLst/>
          </a:prstGeom>
        </p:spPr>
      </p:pic>
      <p:pic>
        <p:nvPicPr>
          <p:cNvPr id="10" name="図 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8284" y="1552291"/>
            <a:ext cx="784274" cy="390224"/>
          </a:xfrm>
          <a:prstGeom prst="rect">
            <a:avLst/>
          </a:prstGeom>
        </p:spPr>
      </p:pic>
      <p:pic>
        <p:nvPicPr>
          <p:cNvPr id="11" name="図 1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40227" y="2044027"/>
            <a:ext cx="784274" cy="390224"/>
          </a:xfrm>
          <a:prstGeom prst="rect">
            <a:avLst/>
          </a:prstGeom>
        </p:spPr>
      </p:pic>
      <p:pic>
        <p:nvPicPr>
          <p:cNvPr id="12" name="図 1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96804" y="2286473"/>
            <a:ext cx="784274" cy="390224"/>
          </a:xfrm>
          <a:prstGeom prst="rect">
            <a:avLst/>
          </a:prstGeom>
        </p:spPr>
      </p:pic>
      <p:pic>
        <p:nvPicPr>
          <p:cNvPr id="13" name="図 1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95891" y="2023866"/>
            <a:ext cx="784274" cy="390224"/>
          </a:xfrm>
          <a:prstGeom prst="rect">
            <a:avLst/>
          </a:prstGeom>
        </p:spPr>
      </p:pic>
      <p:pic>
        <p:nvPicPr>
          <p:cNvPr id="14" name="図 1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10788" y="1586629"/>
            <a:ext cx="784274" cy="390224"/>
          </a:xfrm>
          <a:prstGeom prst="rect">
            <a:avLst/>
          </a:prstGeom>
        </p:spPr>
      </p:pic>
      <p:pic>
        <p:nvPicPr>
          <p:cNvPr id="15" name="図 1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15853" y="1191656"/>
            <a:ext cx="784274" cy="390224"/>
          </a:xfrm>
          <a:prstGeom prst="rect">
            <a:avLst/>
          </a:prstGeom>
        </p:spPr>
      </p:pic>
      <p:pic>
        <p:nvPicPr>
          <p:cNvPr id="16" name="図 1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27069" y="945788"/>
            <a:ext cx="784274" cy="3902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51784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" name="図 3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829406" y="3616649"/>
            <a:ext cx="2955383" cy="3124954"/>
          </a:xfrm>
          <a:prstGeom prst="rect">
            <a:avLst/>
          </a:prstGeom>
        </p:spPr>
      </p:pic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19170" y="116540"/>
            <a:ext cx="7354193" cy="523220"/>
          </a:xfrm>
        </p:spPr>
        <p:txBody>
          <a:bodyPr/>
          <a:lstStyle/>
          <a:p>
            <a:pPr algn="l"/>
            <a:r>
              <a:rPr lang="en-US" altLang="ja-JP" sz="2800" b="1" dirty="0" smtClean="0">
                <a:latin typeface="Meiryo UI" pitchFamily="50" charset="-128"/>
                <a:ea typeface="Meiryo UI" pitchFamily="50" charset="-128"/>
              </a:rPr>
              <a:t>6-1. Final modeling of </a:t>
            </a:r>
            <a:r>
              <a:rPr lang="en-US" altLang="ja-JP" sz="2800" b="1" u="sng" dirty="0" smtClean="0">
                <a:latin typeface="Meiryo UI" pitchFamily="50" charset="-128"/>
                <a:ea typeface="Meiryo UI" pitchFamily="50" charset="-128"/>
              </a:rPr>
              <a:t>Driving</a:t>
            </a:r>
            <a:r>
              <a:rPr lang="en-US" altLang="ja-JP" sz="2800" b="1" dirty="0" smtClean="0">
                <a:latin typeface="Meiryo UI" pitchFamily="50" charset="-128"/>
                <a:ea typeface="Meiryo UI" pitchFamily="50" charset="-128"/>
              </a:rPr>
              <a:t> by </a:t>
            </a:r>
            <a:r>
              <a:rPr lang="en-US" altLang="ja-JP" sz="2800" b="1" dirty="0" err="1" smtClean="0">
                <a:latin typeface="Meiryo UI" pitchFamily="50" charset="-128"/>
                <a:ea typeface="Meiryo UI" pitchFamily="50" charset="-128"/>
              </a:rPr>
              <a:t>SEM</a:t>
            </a:r>
            <a:endParaRPr lang="ja-JP" altLang="en-US" sz="2800" b="1" dirty="0">
              <a:latin typeface="Meiryo UI" pitchFamily="50" charset="-128"/>
              <a:ea typeface="Meiryo UI" pitchFamily="50" charset="-128"/>
            </a:endParaRPr>
          </a:p>
        </p:txBody>
      </p:sp>
      <p:sp>
        <p:nvSpPr>
          <p:cNvPr id="13" name="AutoShape 4" descr="ArcGIS - Wikipedia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17" name="Rectangle 7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ja-JP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ja-JP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8" name="Rectangle 8"/>
          <p:cNvSpPr>
            <a:spLocks noChangeArrowheads="1"/>
          </p:cNvSpPr>
          <p:nvPr/>
        </p:nvSpPr>
        <p:spPr bwMode="auto">
          <a:xfrm>
            <a:off x="152400" y="152400"/>
            <a:ext cx="12192000" cy="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ja-JP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ja-JP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0" name="正方形/長方形 49"/>
          <p:cNvSpPr/>
          <p:nvPr/>
        </p:nvSpPr>
        <p:spPr>
          <a:xfrm>
            <a:off x="-24850" y="840845"/>
            <a:ext cx="10657480" cy="5940088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pPr marL="514350" indent="-514350">
              <a:buFont typeface="+mj-lt"/>
              <a:buAutoNum type="alphaUcParenR"/>
            </a:pPr>
            <a:r>
              <a:rPr lang="en-US" altLang="ja-JP" sz="2800" b="1" dirty="0" smtClean="0">
                <a:latin typeface="Meiryo UI"/>
                <a:ea typeface="Meiryo UI"/>
              </a:rPr>
              <a:t>Conceptual structural model</a:t>
            </a:r>
          </a:p>
          <a:p>
            <a:pPr marL="514350" indent="-514350">
              <a:buFont typeface="+mj-lt"/>
              <a:buAutoNum type="alphaUcParenR"/>
            </a:pPr>
            <a:endParaRPr lang="en-US" altLang="ja-JP" sz="2800" b="1" dirty="0">
              <a:latin typeface="Meiryo UI"/>
              <a:ea typeface="Meiryo UI"/>
            </a:endParaRPr>
          </a:p>
          <a:p>
            <a:pPr marL="514350" indent="-514350">
              <a:buFont typeface="+mj-lt"/>
              <a:buAutoNum type="alphaUcParenR"/>
            </a:pPr>
            <a:endParaRPr lang="en-US" altLang="ja-JP" sz="2800" b="1" dirty="0" smtClean="0">
              <a:latin typeface="Meiryo UI"/>
              <a:ea typeface="Meiryo UI"/>
            </a:endParaRPr>
          </a:p>
          <a:p>
            <a:pPr marL="514350" indent="-514350">
              <a:buFont typeface="+mj-lt"/>
              <a:buAutoNum type="alphaUcParenR"/>
            </a:pPr>
            <a:endParaRPr lang="en-US" altLang="ja-JP" sz="2800" b="1" dirty="0">
              <a:latin typeface="Meiryo UI"/>
              <a:ea typeface="Meiryo UI"/>
            </a:endParaRPr>
          </a:p>
          <a:p>
            <a:pPr marL="514350" indent="-514350">
              <a:buFont typeface="+mj-lt"/>
              <a:buAutoNum type="alphaUcParenR"/>
            </a:pPr>
            <a:endParaRPr lang="en-US" altLang="ja-JP" sz="2400" b="1" dirty="0">
              <a:latin typeface="Meiryo UI"/>
              <a:ea typeface="Meiryo UI"/>
            </a:endParaRPr>
          </a:p>
          <a:p>
            <a:pPr marL="514350" indent="-514350">
              <a:buFont typeface="+mj-lt"/>
              <a:buAutoNum type="alphaUcParenR"/>
            </a:pPr>
            <a:endParaRPr lang="en-US" altLang="ja-JP" sz="2400" b="1" dirty="0">
              <a:latin typeface="Meiryo UI"/>
              <a:ea typeface="Meiryo UI"/>
            </a:endParaRPr>
          </a:p>
          <a:p>
            <a:pPr marL="514350" indent="-514350">
              <a:buFont typeface="+mj-lt"/>
              <a:buAutoNum type="alphaUcParenR"/>
            </a:pPr>
            <a:endParaRPr lang="en-US" altLang="ja-JP" sz="2400" b="1" dirty="0" smtClean="0">
              <a:latin typeface="Meiryo UI"/>
              <a:ea typeface="Meiryo UI"/>
            </a:endParaRPr>
          </a:p>
          <a:p>
            <a:pPr marL="514350" indent="-514350">
              <a:buAutoNum type="alphaUcParenR"/>
            </a:pPr>
            <a:r>
              <a:rPr lang="en-US" altLang="ja-JP" sz="2800" b="1" dirty="0" smtClean="0">
                <a:latin typeface="Meiryo UI"/>
                <a:ea typeface="Meiryo UI"/>
              </a:rPr>
              <a:t>Overview</a:t>
            </a:r>
            <a:br>
              <a:rPr lang="en-US" altLang="ja-JP" sz="2800" b="1" dirty="0" smtClean="0">
                <a:latin typeface="Meiryo UI"/>
                <a:ea typeface="Meiryo UI"/>
              </a:rPr>
            </a:br>
            <a:r>
              <a:rPr lang="en-US" altLang="ja-JP" sz="2400" b="1" dirty="0" smtClean="0">
                <a:latin typeface="Meiryo UI"/>
                <a:ea typeface="Meiryo UI"/>
              </a:rPr>
              <a:t>(a</a:t>
            </a:r>
            <a:r>
              <a:rPr lang="en-US" altLang="ja-JP" sz="2400" b="1" dirty="0">
                <a:latin typeface="Meiryo UI"/>
                <a:ea typeface="Meiryo UI"/>
              </a:rPr>
              <a:t>) Changes in </a:t>
            </a:r>
            <a:r>
              <a:rPr lang="en-US" altLang="ja-JP" sz="2400" b="1" dirty="0" smtClean="0">
                <a:latin typeface="Meiryo UI"/>
                <a:ea typeface="Meiryo UI"/>
              </a:rPr>
              <a:t>Spaciousness</a:t>
            </a:r>
            <a:br>
              <a:rPr lang="en-US" altLang="ja-JP" sz="2400" b="1" dirty="0" smtClean="0">
                <a:latin typeface="Meiryo UI"/>
                <a:ea typeface="Meiryo UI"/>
              </a:rPr>
            </a:br>
            <a:r>
              <a:rPr lang="en-US" altLang="ja-JP" sz="2400" b="1" dirty="0" smtClean="0">
                <a:latin typeface="Meiryo UI"/>
                <a:ea typeface="Meiryo UI"/>
              </a:rPr>
              <a:t>       </a:t>
            </a:r>
            <a:r>
              <a:rPr lang="en-US" altLang="ja-JP" sz="2400" b="1" dirty="0">
                <a:latin typeface="Meiryo UI"/>
                <a:ea typeface="Meiryo UI"/>
              </a:rPr>
              <a:t>→ </a:t>
            </a:r>
            <a:r>
              <a:rPr lang="en-US" altLang="ja-JP" sz="2400" b="1" dirty="0">
                <a:solidFill>
                  <a:srgbClr val="0000FF"/>
                </a:solidFill>
                <a:latin typeface="Meiryo UI"/>
                <a:ea typeface="Meiryo UI"/>
              </a:rPr>
              <a:t>Positive</a:t>
            </a:r>
            <a:r>
              <a:rPr lang="en-US" altLang="ja-JP" sz="2400" b="1" dirty="0">
                <a:latin typeface="Meiryo UI"/>
                <a:ea typeface="Meiryo UI"/>
              </a:rPr>
              <a:t> correlation with driver age </a:t>
            </a:r>
            <a:br>
              <a:rPr lang="en-US" altLang="ja-JP" sz="2400" b="1" dirty="0">
                <a:latin typeface="Meiryo UI"/>
                <a:ea typeface="Meiryo UI"/>
              </a:rPr>
            </a:br>
            <a:r>
              <a:rPr lang="en-US" altLang="ja-JP" sz="2400" b="1" dirty="0">
                <a:latin typeface="Meiryo UI"/>
                <a:ea typeface="Meiryo UI"/>
              </a:rPr>
              <a:t> </a:t>
            </a:r>
            <a:r>
              <a:rPr lang="ja-JP" altLang="en-US" sz="2400" b="1" dirty="0" smtClean="0">
                <a:latin typeface="Meiryo UI"/>
                <a:ea typeface="Meiryo UI"/>
              </a:rPr>
              <a:t>      </a:t>
            </a:r>
            <a:r>
              <a:rPr lang="en-US" altLang="ja-JP" sz="2400" b="1" dirty="0">
                <a:latin typeface="Meiryo UI"/>
                <a:ea typeface="Meiryo UI"/>
              </a:rPr>
              <a:t>→ </a:t>
            </a:r>
            <a:r>
              <a:rPr lang="en-US" altLang="ja-JP" sz="2400" b="1" dirty="0">
                <a:solidFill>
                  <a:srgbClr val="FF0000"/>
                </a:solidFill>
                <a:latin typeface="Meiryo UI"/>
                <a:ea typeface="Meiryo UI"/>
              </a:rPr>
              <a:t>Negative</a:t>
            </a:r>
            <a:r>
              <a:rPr lang="en-US" altLang="ja-JP" sz="2400" b="1" dirty="0">
                <a:latin typeface="Meiryo UI"/>
                <a:ea typeface="Meiryo UI"/>
              </a:rPr>
              <a:t> correlation between </a:t>
            </a:r>
            <a:r>
              <a:rPr lang="en-US" altLang="ja-JP" sz="2400" b="1" dirty="0" smtClean="0">
                <a:latin typeface="Meiryo UI"/>
                <a:ea typeface="Meiryo UI"/>
              </a:rPr>
              <a:t>“accessibility” </a:t>
            </a:r>
            <a:r>
              <a:rPr lang="en-US" altLang="ja-JP" sz="2400" b="1" dirty="0">
                <a:latin typeface="Meiryo UI"/>
                <a:ea typeface="Meiryo UI"/>
              </a:rPr>
              <a:t>and </a:t>
            </a:r>
            <a:r>
              <a:rPr lang="en-US" altLang="ja-JP" sz="2400" b="1" dirty="0" smtClean="0">
                <a:latin typeface="Meiryo UI"/>
                <a:ea typeface="Meiryo UI"/>
              </a:rPr>
              <a:t/>
            </a:r>
            <a:br>
              <a:rPr lang="en-US" altLang="ja-JP" sz="2400" b="1" dirty="0" smtClean="0">
                <a:latin typeface="Meiryo UI"/>
                <a:ea typeface="Meiryo UI"/>
              </a:rPr>
            </a:br>
            <a:r>
              <a:rPr lang="ja-JP" altLang="en-US" sz="2400" b="1" dirty="0" smtClean="0">
                <a:latin typeface="Meiryo UI"/>
                <a:ea typeface="Meiryo UI"/>
              </a:rPr>
              <a:t>           </a:t>
            </a:r>
            <a:r>
              <a:rPr lang="en-US" altLang="ja-JP" sz="2400" b="1" dirty="0" smtClean="0">
                <a:latin typeface="Meiryo UI"/>
                <a:ea typeface="Meiryo UI"/>
              </a:rPr>
              <a:t>“preference”</a:t>
            </a:r>
            <a:r>
              <a:rPr lang="ja-JP" altLang="en-US" sz="2400" b="1" dirty="0" smtClean="0">
                <a:latin typeface="Meiryo UI"/>
                <a:ea typeface="Meiryo UI"/>
              </a:rPr>
              <a:t> </a:t>
            </a:r>
            <a:r>
              <a:rPr lang="en-US" altLang="ja-JP" sz="2400" b="1" dirty="0" smtClean="0">
                <a:latin typeface="Meiryo UI"/>
                <a:ea typeface="Meiryo UI"/>
              </a:rPr>
              <a:t>and “age”</a:t>
            </a:r>
            <a:r>
              <a:rPr lang="en-US" altLang="ja-JP" sz="2400" b="1" dirty="0">
                <a:latin typeface="Meiryo UI"/>
                <a:ea typeface="Meiryo UI"/>
              </a:rPr>
              <a:t/>
            </a:r>
            <a:br>
              <a:rPr lang="en-US" altLang="ja-JP" sz="2400" b="1" dirty="0">
                <a:latin typeface="Meiryo UI"/>
                <a:ea typeface="Meiryo UI"/>
              </a:rPr>
            </a:br>
            <a:r>
              <a:rPr lang="en-US" altLang="ja-JP" sz="2400" b="1" dirty="0" smtClean="0">
                <a:latin typeface="Meiryo UI"/>
                <a:ea typeface="Meiryo UI"/>
              </a:rPr>
              <a:t>(</a:t>
            </a:r>
            <a:r>
              <a:rPr lang="en-US" altLang="ja-JP" sz="2400" b="1" dirty="0">
                <a:latin typeface="Meiryo UI"/>
                <a:ea typeface="Meiryo UI"/>
              </a:rPr>
              <a:t>b) </a:t>
            </a:r>
            <a:r>
              <a:rPr lang="en-US" altLang="ja-JP" sz="2400" b="1" dirty="0" smtClean="0">
                <a:latin typeface="Meiryo UI"/>
                <a:ea typeface="Meiryo UI"/>
              </a:rPr>
              <a:t>Others (more than 7) </a:t>
            </a:r>
            <a:br>
              <a:rPr lang="en-US" altLang="ja-JP" sz="2400" b="1" dirty="0" smtClean="0">
                <a:latin typeface="Meiryo UI"/>
                <a:ea typeface="Meiryo UI"/>
              </a:rPr>
            </a:br>
            <a:r>
              <a:rPr lang="en-US" altLang="ja-JP" sz="2400" b="1" dirty="0">
                <a:latin typeface="Meiryo UI"/>
                <a:ea typeface="Meiryo UI"/>
              </a:rPr>
              <a:t>      Summary: </a:t>
            </a:r>
            <a:r>
              <a:rPr lang="en-US" altLang="ja-JP" sz="2400" b="1" dirty="0">
                <a:solidFill>
                  <a:srgbClr val="0000FF"/>
                </a:solidFill>
                <a:latin typeface="Meiryo UI"/>
                <a:ea typeface="Meiryo UI"/>
              </a:rPr>
              <a:t>B</a:t>
            </a:r>
            <a:r>
              <a:rPr lang="en-US" altLang="ja-JP" sz="2400" b="1" dirty="0" smtClean="0">
                <a:solidFill>
                  <a:srgbClr val="0000FF"/>
                </a:solidFill>
                <a:latin typeface="Meiryo UI"/>
                <a:ea typeface="Meiryo UI"/>
              </a:rPr>
              <a:t>uilt </a:t>
            </a:r>
            <a:r>
              <a:rPr lang="en-US" altLang="ja-JP" sz="2400" b="1" dirty="0">
                <a:solidFill>
                  <a:srgbClr val="0000FF"/>
                </a:solidFill>
                <a:latin typeface="Meiryo UI"/>
                <a:ea typeface="Meiryo UI"/>
              </a:rPr>
              <a:t>environment has a direct relationship  </a:t>
            </a:r>
            <a:r>
              <a:rPr lang="en-US" altLang="ja-JP" sz="2400" b="1" dirty="0" smtClean="0">
                <a:solidFill>
                  <a:srgbClr val="0000FF"/>
                </a:solidFill>
                <a:latin typeface="Meiryo UI"/>
                <a:ea typeface="Meiryo UI"/>
              </a:rPr>
              <a:t/>
            </a:r>
            <a:br>
              <a:rPr lang="en-US" altLang="ja-JP" sz="2400" b="1" dirty="0" smtClean="0">
                <a:solidFill>
                  <a:srgbClr val="0000FF"/>
                </a:solidFill>
                <a:latin typeface="Meiryo UI"/>
                <a:ea typeface="Meiryo UI"/>
              </a:rPr>
            </a:br>
            <a:r>
              <a:rPr lang="en-US" altLang="ja-JP" sz="2400" b="1" dirty="0" smtClean="0">
                <a:solidFill>
                  <a:srgbClr val="0000FF"/>
                </a:solidFill>
                <a:latin typeface="Meiryo UI"/>
                <a:ea typeface="Meiryo UI"/>
              </a:rPr>
              <a:t>                        to </a:t>
            </a:r>
            <a:r>
              <a:rPr lang="en-US" altLang="ja-JP" sz="2400" b="1" dirty="0">
                <a:solidFill>
                  <a:srgbClr val="0000FF"/>
                </a:solidFill>
                <a:latin typeface="Meiryo UI"/>
                <a:ea typeface="Meiryo UI"/>
              </a:rPr>
              <a:t>car ownership</a:t>
            </a:r>
            <a:r>
              <a:rPr lang="en-US" altLang="ja-JP" sz="2400" b="1" dirty="0" smtClean="0">
                <a:solidFill>
                  <a:srgbClr val="0000FF"/>
                </a:solidFill>
                <a:latin typeface="Meiryo UI"/>
                <a:ea typeface="Meiryo UI"/>
              </a:rPr>
              <a:t>.</a:t>
            </a:r>
            <a:r>
              <a:rPr lang="en-US" altLang="ja-JP" sz="2400" b="1" dirty="0" smtClean="0">
                <a:latin typeface="Meiryo UI"/>
                <a:ea typeface="Meiryo UI"/>
              </a:rPr>
              <a:t>      </a:t>
            </a:r>
          </a:p>
        </p:txBody>
      </p:sp>
      <p:sp>
        <p:nvSpPr>
          <p:cNvPr id="31" name="正方形/長方形 30"/>
          <p:cNvSpPr/>
          <p:nvPr/>
        </p:nvSpPr>
        <p:spPr>
          <a:xfrm>
            <a:off x="551229" y="1315331"/>
            <a:ext cx="6922133" cy="2354213"/>
          </a:xfrm>
          <a:prstGeom prst="rect">
            <a:avLst/>
          </a:prstGeom>
          <a:ln w="25400">
            <a:solidFill>
              <a:schemeClr val="tx1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24" name="直線矢印コネクタ 23"/>
          <p:cNvCxnSpPr>
            <a:stCxn id="26" idx="6"/>
          </p:cNvCxnSpPr>
          <p:nvPr/>
        </p:nvCxnSpPr>
        <p:spPr>
          <a:xfrm>
            <a:off x="3233783" y="1919184"/>
            <a:ext cx="1550201" cy="27408"/>
          </a:xfrm>
          <a:prstGeom prst="straightConnector1">
            <a:avLst/>
          </a:prstGeom>
          <a:ln w="635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直線矢印コネクタ 24"/>
          <p:cNvCxnSpPr>
            <a:stCxn id="45" idx="3"/>
            <a:endCxn id="39" idx="2"/>
          </p:cNvCxnSpPr>
          <p:nvPr/>
        </p:nvCxnSpPr>
        <p:spPr>
          <a:xfrm>
            <a:off x="3262003" y="3089202"/>
            <a:ext cx="1493760" cy="38393"/>
          </a:xfrm>
          <a:prstGeom prst="straightConnector1">
            <a:avLst/>
          </a:prstGeom>
          <a:ln w="635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楕円 25"/>
          <p:cNvSpPr/>
          <p:nvPr/>
        </p:nvSpPr>
        <p:spPr>
          <a:xfrm>
            <a:off x="697596" y="1473758"/>
            <a:ext cx="2536187" cy="890851"/>
          </a:xfrm>
          <a:prstGeom prst="ellipse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 sz="2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8" name="正方形/長方形 27"/>
          <p:cNvSpPr/>
          <p:nvPr/>
        </p:nvSpPr>
        <p:spPr>
          <a:xfrm>
            <a:off x="778341" y="1560309"/>
            <a:ext cx="248366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ja-JP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Changes in </a:t>
            </a:r>
            <a:r>
              <a:rPr lang="en-US" altLang="ja-JP" sz="20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Spaciousness</a:t>
            </a:r>
            <a:endParaRPr lang="ja-JP" altLang="en-US" sz="20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7" name="楕円 36"/>
          <p:cNvSpPr/>
          <p:nvPr/>
        </p:nvSpPr>
        <p:spPr>
          <a:xfrm>
            <a:off x="4755763" y="1473758"/>
            <a:ext cx="2536187" cy="890851"/>
          </a:xfrm>
          <a:prstGeom prst="ellipse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 sz="2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8" name="正方形/長方形 37"/>
          <p:cNvSpPr/>
          <p:nvPr/>
        </p:nvSpPr>
        <p:spPr>
          <a:xfrm>
            <a:off x="4836508" y="1560310"/>
            <a:ext cx="248366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ja-JP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Changes in Auto Ownership</a:t>
            </a:r>
            <a:endParaRPr lang="ja-JP" altLang="en-US" sz="20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9" name="楕円 38"/>
          <p:cNvSpPr/>
          <p:nvPr/>
        </p:nvSpPr>
        <p:spPr>
          <a:xfrm>
            <a:off x="4755763" y="2682169"/>
            <a:ext cx="2536187" cy="890851"/>
          </a:xfrm>
          <a:prstGeom prst="ellipse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 sz="2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2" name="正方形/長方形 41"/>
          <p:cNvSpPr/>
          <p:nvPr/>
        </p:nvSpPr>
        <p:spPr>
          <a:xfrm>
            <a:off x="4836508" y="2768721"/>
            <a:ext cx="248366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ja-JP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Changes in Driving Behavior</a:t>
            </a:r>
          </a:p>
        </p:txBody>
      </p:sp>
      <p:sp>
        <p:nvSpPr>
          <p:cNvPr id="44" name="楕円 43"/>
          <p:cNvSpPr/>
          <p:nvPr/>
        </p:nvSpPr>
        <p:spPr>
          <a:xfrm>
            <a:off x="697596" y="2648708"/>
            <a:ext cx="2536187" cy="890851"/>
          </a:xfrm>
          <a:prstGeom prst="ellipse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 sz="2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5" name="正方形/長方形 44"/>
          <p:cNvSpPr/>
          <p:nvPr/>
        </p:nvSpPr>
        <p:spPr>
          <a:xfrm>
            <a:off x="778341" y="2735259"/>
            <a:ext cx="248366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ja-JP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Changes in Accessibility</a:t>
            </a:r>
          </a:p>
        </p:txBody>
      </p:sp>
      <p:cxnSp>
        <p:nvCxnSpPr>
          <p:cNvPr id="47" name="直線矢印コネクタ 46"/>
          <p:cNvCxnSpPr>
            <a:stCxn id="26" idx="6"/>
            <a:endCxn id="39" idx="2"/>
          </p:cNvCxnSpPr>
          <p:nvPr/>
        </p:nvCxnSpPr>
        <p:spPr>
          <a:xfrm>
            <a:off x="3233783" y="1919184"/>
            <a:ext cx="1521980" cy="1208411"/>
          </a:xfrm>
          <a:prstGeom prst="straightConnector1">
            <a:avLst/>
          </a:prstGeom>
          <a:ln w="635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直線矢印コネクタ 47"/>
          <p:cNvCxnSpPr>
            <a:stCxn id="45" idx="3"/>
            <a:endCxn id="37" idx="2"/>
          </p:cNvCxnSpPr>
          <p:nvPr/>
        </p:nvCxnSpPr>
        <p:spPr>
          <a:xfrm flipV="1">
            <a:off x="3262003" y="1919184"/>
            <a:ext cx="1493760" cy="1170018"/>
          </a:xfrm>
          <a:prstGeom prst="straightConnector1">
            <a:avLst/>
          </a:prstGeom>
          <a:ln w="635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楕円 48"/>
          <p:cNvSpPr/>
          <p:nvPr/>
        </p:nvSpPr>
        <p:spPr>
          <a:xfrm>
            <a:off x="8380453" y="1473758"/>
            <a:ext cx="2536187" cy="890851"/>
          </a:xfrm>
          <a:prstGeom prst="ellipse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 sz="2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51" name="正方形/長方形 50"/>
          <p:cNvSpPr/>
          <p:nvPr/>
        </p:nvSpPr>
        <p:spPr>
          <a:xfrm>
            <a:off x="8461198" y="1560310"/>
            <a:ext cx="248366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ja-JP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Demographics and their change</a:t>
            </a:r>
            <a:endParaRPr lang="ja-JP" altLang="en-US" sz="20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52" name="楕円 51"/>
          <p:cNvSpPr/>
          <p:nvPr/>
        </p:nvSpPr>
        <p:spPr>
          <a:xfrm>
            <a:off x="8380453" y="2682169"/>
            <a:ext cx="2536187" cy="890851"/>
          </a:xfrm>
          <a:prstGeom prst="ellipse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 sz="2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53" name="正方形/長方形 52"/>
          <p:cNvSpPr/>
          <p:nvPr/>
        </p:nvSpPr>
        <p:spPr>
          <a:xfrm>
            <a:off x="8461198" y="2948337"/>
            <a:ext cx="248366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ja-JP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Current Attitude</a:t>
            </a:r>
            <a:endParaRPr lang="ja-JP" altLang="en-US" sz="20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cxnSp>
        <p:nvCxnSpPr>
          <p:cNvPr id="54" name="直線矢印コネクタ 53"/>
          <p:cNvCxnSpPr>
            <a:stCxn id="49" idx="2"/>
          </p:cNvCxnSpPr>
          <p:nvPr/>
        </p:nvCxnSpPr>
        <p:spPr>
          <a:xfrm flipH="1" flipV="1">
            <a:off x="7453058" y="1914253"/>
            <a:ext cx="927395" cy="4931"/>
          </a:xfrm>
          <a:prstGeom prst="straightConnector1">
            <a:avLst/>
          </a:prstGeom>
          <a:ln w="635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直線矢印コネクタ 55"/>
          <p:cNvCxnSpPr>
            <a:stCxn id="52" idx="2"/>
          </p:cNvCxnSpPr>
          <p:nvPr/>
        </p:nvCxnSpPr>
        <p:spPr>
          <a:xfrm flipH="1">
            <a:off x="7424838" y="3127595"/>
            <a:ext cx="955615" cy="0"/>
          </a:xfrm>
          <a:prstGeom prst="straightConnector1">
            <a:avLst/>
          </a:prstGeom>
          <a:ln w="635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308133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正方形/長方形 49"/>
          <p:cNvSpPr/>
          <p:nvPr/>
        </p:nvSpPr>
        <p:spPr>
          <a:xfrm>
            <a:off x="-24850" y="840845"/>
            <a:ext cx="12369250" cy="5940088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pPr marL="514350" indent="-514350">
              <a:buFont typeface="+mj-lt"/>
              <a:buAutoNum type="alphaUcParenR"/>
            </a:pPr>
            <a:r>
              <a:rPr lang="en-US" altLang="ja-JP" sz="2800" b="1" dirty="0" smtClean="0">
                <a:latin typeface="Meiryo UI"/>
                <a:ea typeface="Meiryo UI"/>
              </a:rPr>
              <a:t>Conceptual structural model</a:t>
            </a:r>
            <a:br>
              <a:rPr lang="en-US" altLang="ja-JP" sz="2800" b="1" dirty="0" smtClean="0">
                <a:latin typeface="Meiryo UI"/>
                <a:ea typeface="Meiryo UI"/>
              </a:rPr>
            </a:br>
            <a:r>
              <a:rPr lang="en-US" altLang="ja-JP" sz="2800" b="1" dirty="0" smtClean="0">
                <a:latin typeface="Meiryo UI"/>
                <a:ea typeface="Meiryo UI"/>
              </a:rPr>
              <a:t/>
            </a:r>
            <a:br>
              <a:rPr lang="en-US" altLang="ja-JP" sz="2800" b="1" dirty="0" smtClean="0">
                <a:latin typeface="Meiryo UI"/>
                <a:ea typeface="Meiryo UI"/>
              </a:rPr>
            </a:br>
            <a:r>
              <a:rPr lang="en-US" altLang="ja-JP" sz="2800" b="1" dirty="0" smtClean="0">
                <a:latin typeface="Meiryo UI"/>
                <a:ea typeface="Meiryo UI"/>
              </a:rPr>
              <a:t/>
            </a:r>
            <a:br>
              <a:rPr lang="en-US" altLang="ja-JP" sz="2800" b="1" dirty="0" smtClean="0">
                <a:latin typeface="Meiryo UI"/>
                <a:ea typeface="Meiryo UI"/>
              </a:rPr>
            </a:br>
            <a:r>
              <a:rPr lang="en-US" altLang="ja-JP" sz="2800" b="1" dirty="0" smtClean="0">
                <a:latin typeface="Meiryo UI"/>
                <a:ea typeface="Meiryo UI"/>
              </a:rPr>
              <a:t/>
            </a:r>
            <a:br>
              <a:rPr lang="en-US" altLang="ja-JP" sz="2800" b="1" dirty="0" smtClean="0">
                <a:latin typeface="Meiryo UI"/>
                <a:ea typeface="Meiryo UI"/>
              </a:rPr>
            </a:br>
            <a:r>
              <a:rPr lang="en-US" altLang="ja-JP" sz="2800" b="1" dirty="0" smtClean="0">
                <a:latin typeface="Meiryo UI"/>
                <a:ea typeface="Meiryo UI"/>
              </a:rPr>
              <a:t/>
            </a:r>
            <a:br>
              <a:rPr lang="en-US" altLang="ja-JP" sz="2800" b="1" dirty="0" smtClean="0">
                <a:latin typeface="Meiryo UI"/>
                <a:ea typeface="Meiryo UI"/>
              </a:rPr>
            </a:br>
            <a:r>
              <a:rPr lang="en-US" altLang="ja-JP" sz="2800" b="1" dirty="0" smtClean="0">
                <a:latin typeface="Meiryo UI"/>
                <a:ea typeface="Meiryo UI"/>
              </a:rPr>
              <a:t/>
            </a:r>
            <a:br>
              <a:rPr lang="en-US" altLang="ja-JP" sz="2800" b="1" dirty="0" smtClean="0">
                <a:latin typeface="Meiryo UI"/>
                <a:ea typeface="Meiryo UI"/>
              </a:rPr>
            </a:br>
            <a:endParaRPr lang="en-US" altLang="ja-JP" sz="2800" b="1" dirty="0" smtClean="0">
              <a:latin typeface="Meiryo UI"/>
              <a:ea typeface="Meiryo UI"/>
            </a:endParaRPr>
          </a:p>
          <a:p>
            <a:pPr marL="514350" indent="-514350">
              <a:buFont typeface="+mj-lt"/>
              <a:buAutoNum type="alphaUcParenR"/>
            </a:pPr>
            <a:endParaRPr lang="en-US" altLang="ja-JP" sz="2800" b="1" dirty="0">
              <a:latin typeface="Meiryo UI"/>
              <a:ea typeface="Meiryo UI"/>
            </a:endParaRPr>
          </a:p>
          <a:p>
            <a:pPr marL="514350" indent="-514350">
              <a:buFont typeface="+mj-lt"/>
              <a:buAutoNum type="alphaUcParenR"/>
            </a:pPr>
            <a:endParaRPr lang="en-US" altLang="ja-JP" sz="2800" b="1" dirty="0" smtClean="0">
              <a:latin typeface="Meiryo UI"/>
              <a:ea typeface="Meiryo UI"/>
            </a:endParaRPr>
          </a:p>
          <a:p>
            <a:pPr marL="514350" indent="-514350">
              <a:buFont typeface="+mj-lt"/>
              <a:buAutoNum type="alphaUcParenR"/>
            </a:pPr>
            <a:endParaRPr lang="en-US" altLang="ja-JP" sz="2800" b="1" dirty="0" smtClean="0">
              <a:latin typeface="Meiryo UI"/>
              <a:ea typeface="Meiryo UI"/>
            </a:endParaRPr>
          </a:p>
          <a:p>
            <a:pPr marL="514350" indent="-514350">
              <a:buAutoNum type="alphaUcParenR"/>
            </a:pPr>
            <a:r>
              <a:rPr lang="en-US" altLang="ja-JP" sz="2800" b="1" dirty="0" smtClean="0">
                <a:latin typeface="Meiryo UI"/>
                <a:ea typeface="Meiryo UI"/>
              </a:rPr>
              <a:t>Overview</a:t>
            </a:r>
            <a:br>
              <a:rPr lang="en-US" altLang="ja-JP" sz="2800" b="1" dirty="0" smtClean="0">
                <a:latin typeface="Meiryo UI"/>
                <a:ea typeface="Meiryo UI"/>
              </a:rPr>
            </a:br>
            <a:r>
              <a:rPr lang="en-US" altLang="ja-JP" sz="2400" b="1" dirty="0" smtClean="0">
                <a:latin typeface="Meiryo UI"/>
                <a:ea typeface="Meiryo UI"/>
              </a:rPr>
              <a:t>(a</a:t>
            </a:r>
            <a:r>
              <a:rPr lang="en-US" altLang="ja-JP" sz="2400" b="1" dirty="0">
                <a:latin typeface="Meiryo UI"/>
                <a:ea typeface="Meiryo UI"/>
              </a:rPr>
              <a:t>) Changes in </a:t>
            </a:r>
            <a:r>
              <a:rPr lang="en-US" altLang="ja-JP" sz="2400" b="1" dirty="0">
                <a:solidFill>
                  <a:srgbClr val="0000FF"/>
                </a:solidFill>
                <a:latin typeface="Meiryo UI"/>
                <a:ea typeface="Meiryo UI"/>
              </a:rPr>
              <a:t>car ownership </a:t>
            </a:r>
            <a:r>
              <a:rPr lang="en-US" altLang="ja-JP" sz="2400" b="1" dirty="0" smtClean="0">
                <a:latin typeface="Meiryo UI"/>
                <a:ea typeface="Meiryo UI"/>
              </a:rPr>
              <a:t>correlated </a:t>
            </a:r>
            <a:r>
              <a:rPr lang="en-US" altLang="ja-JP" sz="2400" b="1" dirty="0">
                <a:latin typeface="Meiryo UI"/>
                <a:ea typeface="Meiryo UI"/>
              </a:rPr>
              <a:t>with </a:t>
            </a:r>
            <a:r>
              <a:rPr lang="en-US" altLang="ja-JP" sz="2400" b="1" dirty="0">
                <a:solidFill>
                  <a:srgbClr val="0000FF"/>
                </a:solidFill>
                <a:latin typeface="Meiryo UI"/>
                <a:ea typeface="Meiryo UI"/>
              </a:rPr>
              <a:t>income and </a:t>
            </a:r>
            <a:r>
              <a:rPr lang="en-US" altLang="ja-JP" sz="2400" b="1" dirty="0" smtClean="0">
                <a:solidFill>
                  <a:srgbClr val="0000FF"/>
                </a:solidFill>
                <a:latin typeface="Meiryo UI"/>
                <a:ea typeface="Meiryo UI"/>
              </a:rPr>
              <a:t>age</a:t>
            </a:r>
            <a:br>
              <a:rPr lang="en-US" altLang="ja-JP" sz="2400" b="1" dirty="0" smtClean="0">
                <a:solidFill>
                  <a:srgbClr val="0000FF"/>
                </a:solidFill>
                <a:latin typeface="Meiryo UI"/>
                <a:ea typeface="Meiryo UI"/>
              </a:rPr>
            </a:br>
            <a:r>
              <a:rPr lang="en-US" altLang="ja-JP" sz="2400" b="1" dirty="0" smtClean="0">
                <a:latin typeface="Meiryo UI"/>
                <a:ea typeface="Meiryo UI"/>
              </a:rPr>
              <a:t>(b) </a:t>
            </a:r>
            <a:r>
              <a:rPr lang="en-US" altLang="ja-JP" sz="2400" b="1" dirty="0" smtClean="0">
                <a:solidFill>
                  <a:srgbClr val="0000FF"/>
                </a:solidFill>
                <a:latin typeface="Meiryo UI"/>
                <a:ea typeface="Meiryo UI"/>
              </a:rPr>
              <a:t>Older </a:t>
            </a:r>
            <a:r>
              <a:rPr lang="en-US" altLang="ja-JP" sz="2400" b="1" dirty="0">
                <a:solidFill>
                  <a:srgbClr val="0000FF"/>
                </a:solidFill>
                <a:latin typeface="Meiryo UI"/>
                <a:ea typeface="Meiryo UI"/>
              </a:rPr>
              <a:t>adults </a:t>
            </a:r>
            <a:r>
              <a:rPr lang="en-US" altLang="ja-JP" sz="2400" b="1" dirty="0">
                <a:latin typeface="Meiryo UI"/>
                <a:ea typeface="Meiryo UI"/>
              </a:rPr>
              <a:t>reduce the number of automobiles </a:t>
            </a:r>
            <a:r>
              <a:rPr lang="en-US" altLang="ja-JP" sz="2400" b="1" dirty="0">
                <a:solidFill>
                  <a:srgbClr val="0000FF"/>
                </a:solidFill>
                <a:latin typeface="Meiryo UI"/>
                <a:ea typeface="Meiryo UI"/>
              </a:rPr>
              <a:t>after </a:t>
            </a:r>
            <a:r>
              <a:rPr lang="en-US" altLang="ja-JP" sz="2400" b="1" dirty="0" smtClean="0">
                <a:solidFill>
                  <a:srgbClr val="0000FF"/>
                </a:solidFill>
                <a:latin typeface="Meiryo UI"/>
                <a:ea typeface="Meiryo UI"/>
              </a:rPr>
              <a:t>moving</a:t>
            </a:r>
            <a:br>
              <a:rPr lang="en-US" altLang="ja-JP" sz="2400" b="1" dirty="0" smtClean="0">
                <a:solidFill>
                  <a:srgbClr val="0000FF"/>
                </a:solidFill>
                <a:latin typeface="Meiryo UI"/>
                <a:ea typeface="Meiryo UI"/>
              </a:rPr>
            </a:br>
            <a:r>
              <a:rPr lang="en-US" altLang="ja-JP" sz="2400" b="1" dirty="0" smtClean="0">
                <a:latin typeface="Meiryo UI"/>
                <a:ea typeface="Meiryo UI"/>
              </a:rPr>
              <a:t>(C) </a:t>
            </a:r>
            <a:r>
              <a:rPr lang="en-US" altLang="ja-JP" sz="2400" b="1" dirty="0" smtClean="0">
                <a:solidFill>
                  <a:srgbClr val="0000FF"/>
                </a:solidFill>
                <a:latin typeface="Meiryo UI"/>
                <a:ea typeface="Meiryo UI"/>
              </a:rPr>
              <a:t>Outdoor </a:t>
            </a:r>
            <a:r>
              <a:rPr lang="en-US" altLang="ja-JP" sz="2400" b="1" dirty="0">
                <a:solidFill>
                  <a:srgbClr val="0000FF"/>
                </a:solidFill>
                <a:latin typeface="Meiryo UI"/>
                <a:ea typeface="Meiryo UI"/>
              </a:rPr>
              <a:t>space</a:t>
            </a:r>
            <a:r>
              <a:rPr lang="en-US" altLang="ja-JP" sz="2400" b="1" dirty="0">
                <a:latin typeface="Meiryo UI"/>
                <a:ea typeface="Meiryo UI"/>
              </a:rPr>
              <a:t> is negatively correlated with </a:t>
            </a:r>
            <a:r>
              <a:rPr lang="en-US" altLang="ja-JP" sz="2400" b="1" dirty="0">
                <a:solidFill>
                  <a:srgbClr val="0000FF"/>
                </a:solidFill>
                <a:latin typeface="Meiryo UI"/>
                <a:ea typeface="Meiryo UI"/>
              </a:rPr>
              <a:t>the number </a:t>
            </a:r>
            <a:r>
              <a:rPr lang="en-US" altLang="ja-JP" sz="2400" b="1" dirty="0" smtClean="0">
                <a:solidFill>
                  <a:srgbClr val="0000FF"/>
                </a:solidFill>
                <a:latin typeface="Meiryo UI"/>
                <a:ea typeface="Meiryo UI"/>
              </a:rPr>
              <a:t>of car</a:t>
            </a:r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19170" y="116540"/>
            <a:ext cx="7492500" cy="523220"/>
          </a:xfrm>
        </p:spPr>
        <p:txBody>
          <a:bodyPr/>
          <a:lstStyle/>
          <a:p>
            <a:pPr algn="l"/>
            <a:r>
              <a:rPr lang="en-US" altLang="ja-JP" sz="2800" b="1" dirty="0" smtClean="0">
                <a:latin typeface="Meiryo UI" pitchFamily="50" charset="-128"/>
                <a:ea typeface="Meiryo UI" pitchFamily="50" charset="-128"/>
              </a:rPr>
              <a:t>6-2. Final modeling of </a:t>
            </a:r>
            <a:r>
              <a:rPr lang="en-US" altLang="ja-JP" sz="2800" b="1" u="sng" dirty="0" smtClean="0">
                <a:latin typeface="Meiryo UI" pitchFamily="50" charset="-128"/>
                <a:ea typeface="Meiryo UI" pitchFamily="50" charset="-128"/>
              </a:rPr>
              <a:t>Walking</a:t>
            </a:r>
            <a:r>
              <a:rPr lang="en-US" altLang="ja-JP" sz="2800" b="1" dirty="0" smtClean="0">
                <a:latin typeface="Meiryo UI" pitchFamily="50" charset="-128"/>
                <a:ea typeface="Meiryo UI" pitchFamily="50" charset="-128"/>
              </a:rPr>
              <a:t> by </a:t>
            </a:r>
            <a:r>
              <a:rPr lang="en-US" altLang="ja-JP" sz="2800" b="1" dirty="0" err="1" smtClean="0">
                <a:latin typeface="Meiryo UI" pitchFamily="50" charset="-128"/>
                <a:ea typeface="Meiryo UI" pitchFamily="50" charset="-128"/>
              </a:rPr>
              <a:t>SEM</a:t>
            </a:r>
            <a:endParaRPr lang="ja-JP" altLang="en-US" sz="2800" b="1" dirty="0">
              <a:latin typeface="Meiryo UI" pitchFamily="50" charset="-128"/>
              <a:ea typeface="Meiryo UI" pitchFamily="50" charset="-128"/>
            </a:endParaRPr>
          </a:p>
        </p:txBody>
      </p:sp>
      <p:sp>
        <p:nvSpPr>
          <p:cNvPr id="13" name="AutoShape 4" descr="ArcGIS - Wikipedia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17" name="Rectangle 7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ja-JP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ja-JP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8" name="Rectangle 8"/>
          <p:cNvSpPr>
            <a:spLocks noChangeArrowheads="1"/>
          </p:cNvSpPr>
          <p:nvPr/>
        </p:nvSpPr>
        <p:spPr bwMode="auto">
          <a:xfrm>
            <a:off x="152400" y="152400"/>
            <a:ext cx="12192000" cy="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ja-JP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ja-JP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1" name="正方形/長方形 30"/>
          <p:cNvSpPr/>
          <p:nvPr/>
        </p:nvSpPr>
        <p:spPr>
          <a:xfrm>
            <a:off x="551229" y="1392113"/>
            <a:ext cx="6922133" cy="3323432"/>
          </a:xfrm>
          <a:prstGeom prst="rect">
            <a:avLst/>
          </a:prstGeom>
          <a:ln w="25400">
            <a:solidFill>
              <a:schemeClr val="tx1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34" name="直線矢印コネクタ 33"/>
          <p:cNvCxnSpPr>
            <a:stCxn id="37" idx="6"/>
          </p:cNvCxnSpPr>
          <p:nvPr/>
        </p:nvCxnSpPr>
        <p:spPr>
          <a:xfrm>
            <a:off x="3233783" y="1919184"/>
            <a:ext cx="1550201" cy="27408"/>
          </a:xfrm>
          <a:prstGeom prst="straightConnector1">
            <a:avLst/>
          </a:prstGeom>
          <a:ln w="635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直線矢印コネクタ 35"/>
          <p:cNvCxnSpPr>
            <a:stCxn id="48" idx="3"/>
            <a:endCxn id="44" idx="2"/>
          </p:cNvCxnSpPr>
          <p:nvPr/>
        </p:nvCxnSpPr>
        <p:spPr>
          <a:xfrm>
            <a:off x="3262003" y="3089202"/>
            <a:ext cx="1493760" cy="38393"/>
          </a:xfrm>
          <a:prstGeom prst="straightConnector1">
            <a:avLst/>
          </a:prstGeom>
          <a:ln w="635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楕円 36"/>
          <p:cNvSpPr/>
          <p:nvPr/>
        </p:nvSpPr>
        <p:spPr>
          <a:xfrm>
            <a:off x="697596" y="1473758"/>
            <a:ext cx="2536187" cy="890851"/>
          </a:xfrm>
          <a:prstGeom prst="ellipse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 sz="2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8" name="正方形/長方形 37"/>
          <p:cNvSpPr/>
          <p:nvPr/>
        </p:nvSpPr>
        <p:spPr>
          <a:xfrm>
            <a:off x="778341" y="1560309"/>
            <a:ext cx="248366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ja-JP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Changes in </a:t>
            </a:r>
            <a:r>
              <a:rPr lang="en-US" altLang="ja-JP" sz="20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Spaciousness</a:t>
            </a:r>
            <a:endParaRPr lang="ja-JP" altLang="en-US" sz="20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9" name="楕円 38"/>
          <p:cNvSpPr/>
          <p:nvPr/>
        </p:nvSpPr>
        <p:spPr>
          <a:xfrm>
            <a:off x="4755763" y="1473758"/>
            <a:ext cx="2536187" cy="890851"/>
          </a:xfrm>
          <a:prstGeom prst="ellipse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 sz="2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2" name="正方形/長方形 41"/>
          <p:cNvSpPr/>
          <p:nvPr/>
        </p:nvSpPr>
        <p:spPr>
          <a:xfrm>
            <a:off x="4836508" y="1560310"/>
            <a:ext cx="248366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ja-JP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Changes in Auto Ownership</a:t>
            </a:r>
            <a:endParaRPr lang="ja-JP" altLang="en-US" sz="20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4" name="楕円 43"/>
          <p:cNvSpPr/>
          <p:nvPr/>
        </p:nvSpPr>
        <p:spPr>
          <a:xfrm>
            <a:off x="4755763" y="2682169"/>
            <a:ext cx="2536187" cy="890851"/>
          </a:xfrm>
          <a:prstGeom prst="ellipse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 sz="2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5" name="正方形/長方形 44"/>
          <p:cNvSpPr/>
          <p:nvPr/>
        </p:nvSpPr>
        <p:spPr>
          <a:xfrm>
            <a:off x="4836508" y="2768721"/>
            <a:ext cx="248366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ja-JP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Changes in Driving Behavior</a:t>
            </a:r>
          </a:p>
        </p:txBody>
      </p:sp>
      <p:sp>
        <p:nvSpPr>
          <p:cNvPr id="47" name="楕円 46"/>
          <p:cNvSpPr/>
          <p:nvPr/>
        </p:nvSpPr>
        <p:spPr>
          <a:xfrm>
            <a:off x="697596" y="2648708"/>
            <a:ext cx="2536187" cy="890851"/>
          </a:xfrm>
          <a:prstGeom prst="ellipse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 sz="2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8" name="正方形/長方形 47"/>
          <p:cNvSpPr/>
          <p:nvPr/>
        </p:nvSpPr>
        <p:spPr>
          <a:xfrm>
            <a:off x="778341" y="2735259"/>
            <a:ext cx="248366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ja-JP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Changes in Accessibility</a:t>
            </a:r>
          </a:p>
        </p:txBody>
      </p:sp>
      <p:cxnSp>
        <p:nvCxnSpPr>
          <p:cNvPr id="49" name="直線矢印コネクタ 48"/>
          <p:cNvCxnSpPr>
            <a:stCxn id="37" idx="6"/>
            <a:endCxn id="44" idx="2"/>
          </p:cNvCxnSpPr>
          <p:nvPr/>
        </p:nvCxnSpPr>
        <p:spPr>
          <a:xfrm>
            <a:off x="3233783" y="1919184"/>
            <a:ext cx="1521980" cy="1208411"/>
          </a:xfrm>
          <a:prstGeom prst="straightConnector1">
            <a:avLst/>
          </a:prstGeom>
          <a:ln w="635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直線矢印コネクタ 50"/>
          <p:cNvCxnSpPr>
            <a:stCxn id="48" idx="3"/>
            <a:endCxn id="39" idx="2"/>
          </p:cNvCxnSpPr>
          <p:nvPr/>
        </p:nvCxnSpPr>
        <p:spPr>
          <a:xfrm flipV="1">
            <a:off x="3262003" y="1919184"/>
            <a:ext cx="1493760" cy="1170018"/>
          </a:xfrm>
          <a:prstGeom prst="straightConnector1">
            <a:avLst/>
          </a:prstGeom>
          <a:ln w="635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楕円 51"/>
          <p:cNvSpPr/>
          <p:nvPr/>
        </p:nvSpPr>
        <p:spPr>
          <a:xfrm>
            <a:off x="8413111" y="2060810"/>
            <a:ext cx="2536187" cy="890851"/>
          </a:xfrm>
          <a:prstGeom prst="ellipse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 sz="2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53" name="正方形/長方形 52"/>
          <p:cNvSpPr/>
          <p:nvPr/>
        </p:nvSpPr>
        <p:spPr>
          <a:xfrm>
            <a:off x="8493856" y="2147362"/>
            <a:ext cx="248366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ja-JP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Demographics and their change</a:t>
            </a:r>
            <a:endParaRPr lang="ja-JP" altLang="en-US" sz="20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54" name="楕円 53"/>
          <p:cNvSpPr/>
          <p:nvPr/>
        </p:nvSpPr>
        <p:spPr>
          <a:xfrm>
            <a:off x="8413111" y="3269221"/>
            <a:ext cx="2536187" cy="890851"/>
          </a:xfrm>
          <a:prstGeom prst="ellipse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 sz="2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55" name="正方形/長方形 54"/>
          <p:cNvSpPr/>
          <p:nvPr/>
        </p:nvSpPr>
        <p:spPr>
          <a:xfrm>
            <a:off x="8493856" y="3535389"/>
            <a:ext cx="248366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ja-JP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Current Attitude</a:t>
            </a:r>
            <a:endParaRPr lang="ja-JP" altLang="en-US" sz="20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cxnSp>
        <p:nvCxnSpPr>
          <p:cNvPr id="56" name="直線矢印コネクタ 55"/>
          <p:cNvCxnSpPr>
            <a:stCxn id="52" idx="2"/>
          </p:cNvCxnSpPr>
          <p:nvPr/>
        </p:nvCxnSpPr>
        <p:spPr>
          <a:xfrm flipH="1" flipV="1">
            <a:off x="7485716" y="2501305"/>
            <a:ext cx="927395" cy="4931"/>
          </a:xfrm>
          <a:prstGeom prst="straightConnector1">
            <a:avLst/>
          </a:prstGeom>
          <a:ln w="635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直線矢印コネクタ 56"/>
          <p:cNvCxnSpPr>
            <a:stCxn id="54" idx="2"/>
          </p:cNvCxnSpPr>
          <p:nvPr/>
        </p:nvCxnSpPr>
        <p:spPr>
          <a:xfrm flipH="1">
            <a:off x="7457496" y="3714647"/>
            <a:ext cx="955615" cy="0"/>
          </a:xfrm>
          <a:prstGeom prst="straightConnector1">
            <a:avLst/>
          </a:prstGeom>
          <a:ln w="635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楕円 57"/>
          <p:cNvSpPr/>
          <p:nvPr/>
        </p:nvSpPr>
        <p:spPr>
          <a:xfrm>
            <a:off x="697596" y="3767453"/>
            <a:ext cx="2536187" cy="890851"/>
          </a:xfrm>
          <a:prstGeom prst="ellipse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 sz="2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59" name="正方形/長方形 58"/>
          <p:cNvSpPr/>
          <p:nvPr/>
        </p:nvSpPr>
        <p:spPr>
          <a:xfrm>
            <a:off x="778341" y="3854004"/>
            <a:ext cx="248366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ja-JP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Changes in Attractiveness</a:t>
            </a:r>
          </a:p>
        </p:txBody>
      </p:sp>
      <p:sp>
        <p:nvSpPr>
          <p:cNvPr id="60" name="楕円 59"/>
          <p:cNvSpPr/>
          <p:nvPr/>
        </p:nvSpPr>
        <p:spPr>
          <a:xfrm>
            <a:off x="4783983" y="3767453"/>
            <a:ext cx="2536187" cy="890851"/>
          </a:xfrm>
          <a:prstGeom prst="ellipse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 sz="2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1" name="正方形/長方形 60"/>
          <p:cNvSpPr/>
          <p:nvPr/>
        </p:nvSpPr>
        <p:spPr>
          <a:xfrm>
            <a:off x="4783084" y="3854004"/>
            <a:ext cx="260863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ja-JP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Changes in Walking Behavior</a:t>
            </a:r>
          </a:p>
        </p:txBody>
      </p:sp>
      <p:cxnSp>
        <p:nvCxnSpPr>
          <p:cNvPr id="62" name="直線矢印コネクタ 61"/>
          <p:cNvCxnSpPr>
            <a:stCxn id="37" idx="6"/>
            <a:endCxn id="60" idx="2"/>
          </p:cNvCxnSpPr>
          <p:nvPr/>
        </p:nvCxnSpPr>
        <p:spPr>
          <a:xfrm>
            <a:off x="3233783" y="1919184"/>
            <a:ext cx="1550200" cy="2293695"/>
          </a:xfrm>
          <a:prstGeom prst="straightConnector1">
            <a:avLst/>
          </a:prstGeom>
          <a:ln w="635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直線矢印コネクタ 62"/>
          <p:cNvCxnSpPr>
            <a:stCxn id="47" idx="6"/>
            <a:endCxn id="60" idx="2"/>
          </p:cNvCxnSpPr>
          <p:nvPr/>
        </p:nvCxnSpPr>
        <p:spPr>
          <a:xfrm>
            <a:off x="3233783" y="3094134"/>
            <a:ext cx="1550200" cy="1118745"/>
          </a:xfrm>
          <a:prstGeom prst="straightConnector1">
            <a:avLst/>
          </a:prstGeom>
          <a:ln w="635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直線矢印コネクタ 63"/>
          <p:cNvCxnSpPr>
            <a:stCxn id="58" idx="6"/>
            <a:endCxn id="60" idx="2"/>
          </p:cNvCxnSpPr>
          <p:nvPr/>
        </p:nvCxnSpPr>
        <p:spPr>
          <a:xfrm>
            <a:off x="3233783" y="4212879"/>
            <a:ext cx="1550200" cy="0"/>
          </a:xfrm>
          <a:prstGeom prst="straightConnector1">
            <a:avLst/>
          </a:prstGeom>
          <a:ln w="635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直線矢印コネクタ 64"/>
          <p:cNvCxnSpPr>
            <a:stCxn id="58" idx="6"/>
            <a:endCxn id="44" idx="2"/>
          </p:cNvCxnSpPr>
          <p:nvPr/>
        </p:nvCxnSpPr>
        <p:spPr>
          <a:xfrm flipV="1">
            <a:off x="3233783" y="3127595"/>
            <a:ext cx="1521980" cy="1085284"/>
          </a:xfrm>
          <a:prstGeom prst="straightConnector1">
            <a:avLst/>
          </a:prstGeom>
          <a:ln w="635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直線矢印コネクタ 65"/>
          <p:cNvCxnSpPr>
            <a:endCxn id="39" idx="2"/>
          </p:cNvCxnSpPr>
          <p:nvPr/>
        </p:nvCxnSpPr>
        <p:spPr>
          <a:xfrm flipV="1">
            <a:off x="3273597" y="1919184"/>
            <a:ext cx="1482166" cy="2259882"/>
          </a:xfrm>
          <a:prstGeom prst="straightConnector1">
            <a:avLst/>
          </a:prstGeom>
          <a:ln w="635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11684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正方形/長方形 49"/>
          <p:cNvSpPr/>
          <p:nvPr/>
        </p:nvSpPr>
        <p:spPr>
          <a:xfrm>
            <a:off x="-24850" y="840845"/>
            <a:ext cx="11953660" cy="3785652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pPr marL="514350" indent="-514350">
              <a:buFont typeface="+mj-lt"/>
              <a:buAutoNum type="alphaUcParenR"/>
            </a:pPr>
            <a:r>
              <a:rPr lang="en-US" altLang="ja-JP" sz="2400" b="1" dirty="0" smtClean="0">
                <a:latin typeface="Meiryo UI"/>
                <a:ea typeface="Meiryo UI"/>
              </a:rPr>
              <a:t>Attractiveness</a:t>
            </a:r>
            <a:br>
              <a:rPr lang="en-US" altLang="ja-JP" sz="2400" b="1" dirty="0" smtClean="0">
                <a:latin typeface="Meiryo UI"/>
                <a:ea typeface="Meiryo UI"/>
              </a:rPr>
            </a:br>
            <a:r>
              <a:rPr lang="ja-JP" altLang="en-US" sz="2400" b="1" dirty="0" smtClean="0">
                <a:latin typeface="Meiryo UI"/>
                <a:ea typeface="Meiryo UI"/>
              </a:rPr>
              <a:t>→ </a:t>
            </a:r>
            <a:r>
              <a:rPr lang="en-US" altLang="ja-JP" sz="2400" b="1" dirty="0">
                <a:latin typeface="Meiryo UI"/>
                <a:ea typeface="Meiryo UI"/>
              </a:rPr>
              <a:t>Small impact on the </a:t>
            </a:r>
            <a:r>
              <a:rPr lang="en-US" altLang="ja-JP" sz="2400" b="1" dirty="0" smtClean="0">
                <a:latin typeface="Meiryo UI"/>
                <a:ea typeface="Meiryo UI"/>
              </a:rPr>
              <a:t>elderly</a:t>
            </a:r>
            <a:r>
              <a:rPr lang="en-US" altLang="ja-JP" sz="2400" b="1" dirty="0">
                <a:latin typeface="Meiryo UI"/>
                <a:ea typeface="Meiryo UI"/>
              </a:rPr>
              <a:t/>
            </a:r>
            <a:br>
              <a:rPr lang="en-US" altLang="ja-JP" sz="2400" b="1" dirty="0">
                <a:latin typeface="Meiryo UI"/>
                <a:ea typeface="Meiryo UI"/>
              </a:rPr>
            </a:br>
            <a:r>
              <a:rPr lang="ja-JP" altLang="en-US" sz="2400" b="1" dirty="0" smtClean="0">
                <a:latin typeface="Meiryo UI"/>
                <a:ea typeface="Meiryo UI"/>
              </a:rPr>
              <a:t>→ </a:t>
            </a:r>
            <a:r>
              <a:rPr lang="en-US" altLang="ja-JP" sz="2400" b="1" dirty="0">
                <a:latin typeface="Meiryo UI"/>
                <a:ea typeface="Meiryo UI"/>
              </a:rPr>
              <a:t>Children </a:t>
            </a:r>
            <a:r>
              <a:rPr lang="en-US" altLang="ja-JP" sz="2400" b="1" dirty="0" smtClean="0">
                <a:latin typeface="Meiryo UI"/>
                <a:ea typeface="Meiryo UI"/>
              </a:rPr>
              <a:t>apt to avoid moving.</a:t>
            </a:r>
          </a:p>
          <a:p>
            <a:pPr marL="514350" indent="-514350">
              <a:buFont typeface="+mj-lt"/>
              <a:buAutoNum type="alphaUcParenR"/>
            </a:pPr>
            <a:endParaRPr lang="en-US" altLang="ja-JP" sz="2400" b="1" dirty="0">
              <a:latin typeface="Meiryo UI"/>
              <a:ea typeface="Meiryo UI"/>
            </a:endParaRPr>
          </a:p>
          <a:p>
            <a:pPr marL="514350" indent="-514350">
              <a:buFont typeface="+mj-lt"/>
              <a:buAutoNum type="alphaUcParenR"/>
            </a:pPr>
            <a:r>
              <a:rPr lang="en-US" altLang="ja-JP" sz="2400" b="1" dirty="0" smtClean="0">
                <a:latin typeface="Meiryo UI"/>
                <a:ea typeface="Meiryo UI"/>
              </a:rPr>
              <a:t>Children</a:t>
            </a:r>
            <a:br>
              <a:rPr lang="en-US" altLang="ja-JP" sz="2400" b="1" dirty="0" smtClean="0">
                <a:latin typeface="Meiryo UI"/>
                <a:ea typeface="Meiryo UI"/>
              </a:rPr>
            </a:br>
            <a:r>
              <a:rPr lang="ja-JP" altLang="en-US" sz="2400" b="1" dirty="0" smtClean="0">
                <a:latin typeface="Meiryo UI"/>
                <a:ea typeface="Meiryo UI"/>
              </a:rPr>
              <a:t>→ </a:t>
            </a:r>
            <a:r>
              <a:rPr lang="en-US" altLang="ja-JP" sz="2400" b="1" dirty="0" smtClean="0">
                <a:latin typeface="Meiryo UI"/>
                <a:ea typeface="Meiryo UI"/>
              </a:rPr>
              <a:t>Children don’t want moving</a:t>
            </a:r>
          </a:p>
          <a:p>
            <a:pPr marL="514350" indent="-514350">
              <a:buFont typeface="+mj-lt"/>
              <a:buAutoNum type="alphaUcParenR"/>
            </a:pPr>
            <a:endParaRPr lang="en-US" altLang="ja-JP" sz="2400" b="1" dirty="0">
              <a:latin typeface="Meiryo UI"/>
              <a:ea typeface="Meiryo UI"/>
            </a:endParaRPr>
          </a:p>
          <a:p>
            <a:pPr marL="514350" indent="-514350">
              <a:buFont typeface="+mj-lt"/>
              <a:buAutoNum type="alphaUcParenR"/>
            </a:pPr>
            <a:r>
              <a:rPr lang="en-US" altLang="ja-JP" sz="2400" b="1" dirty="0">
                <a:latin typeface="Meiryo UI"/>
                <a:ea typeface="Meiryo UI"/>
              </a:rPr>
              <a:t>Driving </a:t>
            </a:r>
            <a:r>
              <a:rPr lang="en-US" altLang="ja-JP" sz="2400" b="1" dirty="0" smtClean="0">
                <a:latin typeface="Meiryo UI"/>
                <a:ea typeface="Meiryo UI"/>
              </a:rPr>
              <a:t>Behavior</a:t>
            </a:r>
            <a:br>
              <a:rPr lang="en-US" altLang="ja-JP" sz="2400" b="1" dirty="0" smtClean="0">
                <a:latin typeface="Meiryo UI"/>
                <a:ea typeface="Meiryo UI"/>
              </a:rPr>
            </a:br>
            <a:r>
              <a:rPr lang="ja-JP" altLang="en-US" sz="2400" b="1" dirty="0" smtClean="0">
                <a:latin typeface="Meiryo UI"/>
                <a:ea typeface="Meiryo UI"/>
              </a:rPr>
              <a:t>→ </a:t>
            </a:r>
            <a:r>
              <a:rPr lang="en-US" altLang="ja-JP" sz="2400" b="1" dirty="0">
                <a:latin typeface="Meiryo UI"/>
                <a:ea typeface="Meiryo UI"/>
              </a:rPr>
              <a:t>N</a:t>
            </a:r>
            <a:r>
              <a:rPr lang="en-US" altLang="ja-JP" sz="2400" b="1" dirty="0" smtClean="0">
                <a:latin typeface="Meiryo UI"/>
                <a:ea typeface="Meiryo UI"/>
              </a:rPr>
              <a:t>umber </a:t>
            </a:r>
            <a:r>
              <a:rPr lang="en-US" altLang="ja-JP" sz="2400" b="1" dirty="0">
                <a:latin typeface="Meiryo UI"/>
                <a:ea typeface="Meiryo UI"/>
              </a:rPr>
              <a:t>of children under 18 is the breaking point </a:t>
            </a:r>
            <a:r>
              <a:rPr lang="en-US" altLang="ja-JP" sz="2400" b="1" dirty="0" smtClean="0">
                <a:latin typeface="Meiryo UI"/>
                <a:ea typeface="Meiryo UI"/>
              </a:rPr>
              <a:t>for driving </a:t>
            </a:r>
          </a:p>
          <a:p>
            <a:r>
              <a:rPr lang="en-US" altLang="ja-JP" sz="2400" b="1" dirty="0" smtClean="0">
                <a:latin typeface="Meiryo UI"/>
                <a:ea typeface="Meiryo UI"/>
              </a:rPr>
              <a:t>         behavior.</a:t>
            </a:r>
            <a:endParaRPr lang="en-US" altLang="ja-JP" sz="2000" b="1" dirty="0" smtClean="0">
              <a:latin typeface="Meiryo UI"/>
              <a:ea typeface="Meiryo UI"/>
            </a:endParaRPr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19170" y="116540"/>
            <a:ext cx="8946552" cy="523220"/>
          </a:xfrm>
        </p:spPr>
        <p:txBody>
          <a:bodyPr/>
          <a:lstStyle/>
          <a:p>
            <a:pPr algn="l"/>
            <a:r>
              <a:rPr lang="en-US" altLang="ja-JP" sz="2800" b="1" dirty="0" smtClean="0">
                <a:latin typeface="Meiryo UI" pitchFamily="50" charset="-128"/>
                <a:ea typeface="Meiryo UI" pitchFamily="50" charset="-128"/>
              </a:rPr>
              <a:t>6-2. Final modeling of </a:t>
            </a:r>
            <a:r>
              <a:rPr lang="en-US" altLang="ja-JP" sz="2800" b="1" u="sng" dirty="0" smtClean="0">
                <a:latin typeface="Meiryo UI" pitchFamily="50" charset="-128"/>
                <a:ea typeface="Meiryo UI" pitchFamily="50" charset="-128"/>
              </a:rPr>
              <a:t>Walking</a:t>
            </a:r>
            <a:r>
              <a:rPr lang="en-US" altLang="ja-JP" sz="2800" b="1" dirty="0" smtClean="0">
                <a:latin typeface="Meiryo UI" pitchFamily="50" charset="-128"/>
                <a:ea typeface="Meiryo UI" pitchFamily="50" charset="-128"/>
              </a:rPr>
              <a:t> by </a:t>
            </a:r>
            <a:r>
              <a:rPr lang="en-US" altLang="ja-JP" sz="2800" b="1" dirty="0" err="1" smtClean="0">
                <a:latin typeface="Meiryo UI" pitchFamily="50" charset="-128"/>
                <a:ea typeface="Meiryo UI" pitchFamily="50" charset="-128"/>
              </a:rPr>
              <a:t>SEM</a:t>
            </a:r>
            <a:r>
              <a:rPr lang="en-US" altLang="ja-JP" sz="2800" b="1" dirty="0" smtClean="0">
                <a:latin typeface="Meiryo UI" pitchFamily="50" charset="-128"/>
                <a:ea typeface="Meiryo UI" pitchFamily="50" charset="-128"/>
              </a:rPr>
              <a:t> (</a:t>
            </a:r>
            <a:r>
              <a:rPr lang="en-US" altLang="ja-JP" sz="2800" b="1" dirty="0" err="1" smtClean="0">
                <a:latin typeface="Meiryo UI" pitchFamily="50" charset="-128"/>
                <a:ea typeface="Meiryo UI" pitchFamily="50" charset="-128"/>
              </a:rPr>
              <a:t>Con’t</a:t>
            </a:r>
            <a:r>
              <a:rPr lang="en-US" altLang="ja-JP" sz="2800" b="1" dirty="0" smtClean="0">
                <a:latin typeface="Meiryo UI" pitchFamily="50" charset="-128"/>
                <a:ea typeface="Meiryo UI" pitchFamily="50" charset="-128"/>
              </a:rPr>
              <a:t>)</a:t>
            </a:r>
            <a:endParaRPr lang="ja-JP" altLang="en-US" sz="2800" b="1" dirty="0">
              <a:latin typeface="Meiryo UI" pitchFamily="50" charset="-128"/>
              <a:ea typeface="Meiryo UI" pitchFamily="50" charset="-128"/>
            </a:endParaRPr>
          </a:p>
        </p:txBody>
      </p:sp>
      <p:sp>
        <p:nvSpPr>
          <p:cNvPr id="13" name="AutoShape 4" descr="ArcGIS - Wikipedia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17" name="Rectangle 7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ja-JP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ja-JP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8" name="Rectangle 8"/>
          <p:cNvSpPr>
            <a:spLocks noChangeArrowheads="1"/>
          </p:cNvSpPr>
          <p:nvPr/>
        </p:nvSpPr>
        <p:spPr bwMode="auto">
          <a:xfrm>
            <a:off x="152400" y="152400"/>
            <a:ext cx="12192000" cy="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ja-JP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ja-JP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800442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タイトル 1"/>
          <p:cNvSpPr txBox="1">
            <a:spLocks/>
          </p:cNvSpPr>
          <p:nvPr/>
        </p:nvSpPr>
        <p:spPr bwMode="gray">
          <a:xfrm>
            <a:off x="4727810" y="3501010"/>
            <a:ext cx="3042821" cy="523220"/>
          </a:xfrm>
          <a:prstGeom prst="rect">
            <a:avLst/>
          </a:prstGeom>
        </p:spPr>
        <p:txBody>
          <a:bodyPr wrap="none">
            <a:sp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2400" kern="1200">
                <a:solidFill>
                  <a:schemeClr val="tx1"/>
                </a:solidFill>
                <a:latin typeface="+mj-ea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 Rounded MT Bold" pitchFamily="34" charset="0"/>
                <a:ea typeface="HGPｺﾞｼｯｸE" pitchFamily="50" charset="-128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 Rounded MT Bold" pitchFamily="34" charset="0"/>
                <a:ea typeface="HGPｺﾞｼｯｸE" pitchFamily="50" charset="-128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 Rounded MT Bold" pitchFamily="34" charset="0"/>
                <a:ea typeface="HGPｺﾞｼｯｸE" pitchFamily="50" charset="-128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 Rounded MT Bold" pitchFamily="34" charset="0"/>
                <a:ea typeface="HGPｺﾞｼｯｸE" pitchFamily="50" charset="-128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 Rounded MT Bold" pitchFamily="34" charset="0"/>
                <a:ea typeface="HGPｺﾞｼｯｸE" pitchFamily="50" charset="-128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 Rounded MT Bold" pitchFamily="34" charset="0"/>
                <a:ea typeface="HGPｺﾞｼｯｸE" pitchFamily="50" charset="-128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 Rounded MT Bold" pitchFamily="34" charset="0"/>
                <a:ea typeface="HGPｺﾞｼｯｸE" pitchFamily="50" charset="-128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 Rounded MT Bold" pitchFamily="34" charset="0"/>
                <a:ea typeface="HGPｺﾞｼｯｸE" pitchFamily="50" charset="-128"/>
              </a:defRPr>
            </a:lvl9pPr>
          </a:lstStyle>
          <a:p>
            <a:pPr algn="l"/>
            <a:r>
              <a:rPr lang="en-US" altLang="ja-JP" sz="2800" b="1" dirty="0" smtClean="0">
                <a:latin typeface="Meiryo UI" pitchFamily="50" charset="-128"/>
                <a:ea typeface="Meiryo UI" pitchFamily="50" charset="-128"/>
              </a:rPr>
              <a:t>7. Conclusions </a:t>
            </a:r>
            <a:endParaRPr lang="ja-JP" altLang="en-US" sz="2800" b="1" dirty="0">
              <a:latin typeface="Meiryo UI" pitchFamily="50" charset="-128"/>
              <a:ea typeface="Meiryo UI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9969199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19170" y="116540"/>
            <a:ext cx="2845651" cy="523220"/>
          </a:xfrm>
        </p:spPr>
        <p:txBody>
          <a:bodyPr/>
          <a:lstStyle/>
          <a:p>
            <a:pPr algn="l"/>
            <a:r>
              <a:rPr lang="en-US" altLang="ja-JP" sz="2800" b="1" dirty="0" smtClean="0">
                <a:latin typeface="Meiryo UI" pitchFamily="50" charset="-128"/>
                <a:ea typeface="Meiryo UI" pitchFamily="50" charset="-128"/>
              </a:rPr>
              <a:t>7. Conclusion </a:t>
            </a:r>
            <a:endParaRPr lang="ja-JP" altLang="en-US" sz="2800" b="1" dirty="0">
              <a:latin typeface="Meiryo UI" pitchFamily="50" charset="-128"/>
              <a:ea typeface="Meiryo UI" pitchFamily="50" charset="-128"/>
            </a:endParaRPr>
          </a:p>
        </p:txBody>
      </p:sp>
      <p:sp>
        <p:nvSpPr>
          <p:cNvPr id="13" name="AutoShape 4" descr="ArcGIS - Wikipedia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17" name="Rectangle 7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ja-JP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ja-JP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8" name="Rectangle 8"/>
          <p:cNvSpPr>
            <a:spLocks noChangeArrowheads="1"/>
          </p:cNvSpPr>
          <p:nvPr/>
        </p:nvSpPr>
        <p:spPr bwMode="auto">
          <a:xfrm>
            <a:off x="152400" y="152400"/>
            <a:ext cx="12192000" cy="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ja-JP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ja-JP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" name="正方形/長方形 6"/>
          <p:cNvSpPr/>
          <p:nvPr/>
        </p:nvSpPr>
        <p:spPr>
          <a:xfrm>
            <a:off x="47160" y="970063"/>
            <a:ext cx="12241700" cy="5678478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pPr marL="514350" indent="-514350">
              <a:buAutoNum type="arabicPeriod"/>
            </a:pPr>
            <a:r>
              <a:rPr lang="en-US" altLang="ja-JP" sz="2400" b="1" dirty="0">
                <a:latin typeface="Meiryo UI"/>
                <a:ea typeface="Meiryo UI"/>
              </a:rPr>
              <a:t>Background</a:t>
            </a:r>
            <a:br>
              <a:rPr lang="en-US" altLang="ja-JP" sz="2400" b="1" dirty="0">
                <a:latin typeface="Meiryo UI"/>
                <a:ea typeface="Meiryo UI"/>
              </a:rPr>
            </a:br>
            <a:r>
              <a:rPr lang="en-US" altLang="ja-JP" sz="2000" b="1" dirty="0">
                <a:latin typeface="Meiryo UI"/>
                <a:ea typeface="Meiryo UI"/>
              </a:rPr>
              <a:t>Suburban sprawl has been widely criticized for its contribution to </a:t>
            </a:r>
            <a:r>
              <a:rPr lang="en-US" altLang="ja-JP" sz="2000" b="1" dirty="0" smtClean="0">
                <a:latin typeface="Meiryo UI"/>
                <a:ea typeface="Meiryo UI"/>
              </a:rPr>
              <a:t>auto dependence</a:t>
            </a:r>
            <a:br>
              <a:rPr lang="en-US" altLang="ja-JP" sz="2000" b="1" dirty="0" smtClean="0">
                <a:latin typeface="Meiryo UI"/>
                <a:ea typeface="Meiryo UI"/>
              </a:rPr>
            </a:br>
            <a:r>
              <a:rPr lang="ja-JP" altLang="en-US" sz="2000" b="1" dirty="0" smtClean="0">
                <a:latin typeface="Meiryo UI"/>
                <a:ea typeface="Meiryo UI"/>
              </a:rPr>
              <a:t>→ </a:t>
            </a:r>
            <a:r>
              <a:rPr lang="en-US" altLang="ja-JP" sz="2000" b="1" dirty="0" smtClean="0">
                <a:latin typeface="Meiryo UI"/>
                <a:ea typeface="Meiryo UI"/>
              </a:rPr>
              <a:t>However,  there is </a:t>
            </a:r>
            <a:r>
              <a:rPr lang="en-US" altLang="ja-JP" sz="2000" b="1" dirty="0" smtClean="0">
                <a:solidFill>
                  <a:srgbClr val="FF0000"/>
                </a:solidFill>
                <a:latin typeface="Meiryo UI"/>
                <a:ea typeface="Meiryo UI"/>
              </a:rPr>
              <a:t>no evidence. </a:t>
            </a:r>
            <a:r>
              <a:rPr lang="en-US" altLang="ja-JP" sz="2000" b="1" dirty="0" smtClean="0">
                <a:latin typeface="Meiryo UI"/>
                <a:ea typeface="Meiryo UI"/>
              </a:rPr>
              <a:t/>
            </a:r>
            <a:br>
              <a:rPr lang="en-US" altLang="ja-JP" sz="2000" b="1" dirty="0" smtClean="0">
                <a:latin typeface="Meiryo UI"/>
                <a:ea typeface="Meiryo UI"/>
              </a:rPr>
            </a:br>
            <a:r>
              <a:rPr lang="en-US" altLang="ja-JP" sz="1100" b="1" dirty="0" smtClean="0">
                <a:latin typeface="Meiryo UI"/>
                <a:ea typeface="Meiryo UI"/>
              </a:rPr>
              <a:t> </a:t>
            </a:r>
          </a:p>
          <a:p>
            <a:pPr marL="514350" indent="-514350">
              <a:buAutoNum type="arabicPeriod"/>
            </a:pPr>
            <a:r>
              <a:rPr lang="en-US" altLang="ja-JP" sz="2400" b="1" dirty="0" smtClean="0">
                <a:latin typeface="Meiryo UI"/>
                <a:ea typeface="Meiryo UI"/>
              </a:rPr>
              <a:t>Method </a:t>
            </a:r>
            <a:br>
              <a:rPr lang="en-US" altLang="ja-JP" sz="2400" b="1" dirty="0" smtClean="0">
                <a:latin typeface="Meiryo UI"/>
                <a:ea typeface="Meiryo UI"/>
              </a:rPr>
            </a:br>
            <a:r>
              <a:rPr lang="en-US" altLang="ja-JP" sz="2000" b="1" dirty="0" smtClean="0">
                <a:latin typeface="Meiryo UI"/>
                <a:ea typeface="Meiryo UI"/>
              </a:rPr>
              <a:t>Using </a:t>
            </a:r>
            <a:r>
              <a:rPr lang="en-US" altLang="ja-JP" sz="2000" b="1" dirty="0" err="1">
                <a:latin typeface="Meiryo UI"/>
                <a:ea typeface="Meiryo UI"/>
              </a:rPr>
              <a:t>SEM</a:t>
            </a:r>
            <a:r>
              <a:rPr lang="en-US" altLang="ja-JP" sz="2000" b="1" dirty="0">
                <a:latin typeface="Meiryo UI"/>
                <a:ea typeface="Meiryo UI"/>
              </a:rPr>
              <a:t> to analyze the relationship between built environment travel behavior</a:t>
            </a:r>
            <a:r>
              <a:rPr lang="en-US" altLang="ja-JP" sz="2400" b="1" dirty="0">
                <a:latin typeface="Meiryo UI"/>
                <a:ea typeface="Meiryo UI"/>
              </a:rPr>
              <a:t/>
            </a:r>
            <a:br>
              <a:rPr lang="en-US" altLang="ja-JP" sz="2400" b="1" dirty="0">
                <a:latin typeface="Meiryo UI"/>
                <a:ea typeface="Meiryo UI"/>
              </a:rPr>
            </a:br>
            <a:r>
              <a:rPr lang="ja-JP" altLang="en-US" sz="2000" b="1" dirty="0" smtClean="0">
                <a:latin typeface="Meiryo UI"/>
                <a:ea typeface="Meiryo UI"/>
              </a:rPr>
              <a:t>→</a:t>
            </a:r>
            <a:r>
              <a:rPr lang="ja-JP" altLang="en-US" sz="2000" b="1" dirty="0">
                <a:latin typeface="Meiryo UI"/>
                <a:ea typeface="Meiryo UI"/>
              </a:rPr>
              <a:t> </a:t>
            </a:r>
            <a:r>
              <a:rPr lang="en-US" altLang="ja-JP" sz="2000" b="1" dirty="0">
                <a:latin typeface="Meiryo UI"/>
                <a:ea typeface="Meiryo UI"/>
              </a:rPr>
              <a:t>Changes in the built environment, </a:t>
            </a:r>
            <a:r>
              <a:rPr lang="en-US" altLang="ja-JP" sz="2000" b="1" dirty="0" smtClean="0">
                <a:latin typeface="Meiryo UI"/>
                <a:ea typeface="Meiryo UI"/>
              </a:rPr>
              <a:t>Car </a:t>
            </a:r>
            <a:r>
              <a:rPr lang="en-US" altLang="ja-JP" sz="2000" b="1" dirty="0">
                <a:latin typeface="Meiryo UI"/>
                <a:ea typeface="Meiryo UI"/>
              </a:rPr>
              <a:t>ownership, and </a:t>
            </a:r>
            <a:r>
              <a:rPr lang="en-US" altLang="ja-JP" sz="2000" b="1" dirty="0" smtClean="0">
                <a:latin typeface="Meiryo UI"/>
                <a:ea typeface="Meiryo UI"/>
              </a:rPr>
              <a:t>Travel </a:t>
            </a:r>
            <a:r>
              <a:rPr lang="en-US" altLang="ja-JP" sz="2000" b="1" dirty="0">
                <a:latin typeface="Meiryo UI"/>
                <a:ea typeface="Meiryo UI"/>
              </a:rPr>
              <a:t>behavior</a:t>
            </a:r>
            <a:r>
              <a:rPr lang="en-US" altLang="ja-JP" sz="2000" b="1" dirty="0" smtClean="0">
                <a:latin typeface="Meiryo UI"/>
                <a:ea typeface="Meiryo UI"/>
              </a:rPr>
              <a:t> </a:t>
            </a:r>
            <a:r>
              <a:rPr lang="en-US" altLang="ja-JP" sz="2400" b="1" dirty="0">
                <a:latin typeface="Meiryo UI"/>
                <a:ea typeface="Meiryo UI"/>
              </a:rPr>
              <a:t/>
            </a:r>
            <a:br>
              <a:rPr lang="en-US" altLang="ja-JP" sz="2400" b="1" dirty="0">
                <a:latin typeface="Meiryo UI"/>
                <a:ea typeface="Meiryo UI"/>
              </a:rPr>
            </a:br>
            <a:r>
              <a:rPr lang="en-US" altLang="ja-JP" sz="1200" b="1" dirty="0">
                <a:latin typeface="Meiryo UI"/>
                <a:ea typeface="Meiryo UI"/>
              </a:rPr>
              <a:t> </a:t>
            </a:r>
          </a:p>
          <a:p>
            <a:pPr marL="514350" indent="-514350">
              <a:buAutoNum type="arabicPeriod"/>
            </a:pPr>
            <a:r>
              <a:rPr lang="en-US" altLang="ja-JP" sz="2400" b="1" dirty="0" smtClean="0">
                <a:latin typeface="Meiryo UI"/>
                <a:ea typeface="Meiryo UI"/>
              </a:rPr>
              <a:t>Result </a:t>
            </a:r>
            <a:br>
              <a:rPr lang="en-US" altLang="ja-JP" sz="2400" b="1" dirty="0" smtClean="0">
                <a:latin typeface="Meiryo UI"/>
                <a:ea typeface="Meiryo UI"/>
              </a:rPr>
            </a:br>
            <a:r>
              <a:rPr lang="en-US" altLang="ja-JP" sz="2000" b="1" dirty="0" smtClean="0">
                <a:latin typeface="Meiryo UI"/>
                <a:ea typeface="Meiryo UI"/>
              </a:rPr>
              <a:t>(a</a:t>
            </a:r>
            <a:r>
              <a:rPr lang="en-US" altLang="ja-JP" sz="2000" b="1" dirty="0">
                <a:latin typeface="Meiryo UI"/>
                <a:ea typeface="Meiryo UI"/>
              </a:rPr>
              <a:t>) </a:t>
            </a:r>
            <a:r>
              <a:rPr lang="en-US" altLang="ja-JP" sz="2000" b="1" dirty="0" smtClean="0">
                <a:latin typeface="Meiryo UI"/>
                <a:ea typeface="Meiryo UI"/>
              </a:rPr>
              <a:t>Self-selection </a:t>
            </a:r>
            <a:r>
              <a:rPr lang="en-US" altLang="ja-JP" sz="2000" b="1" dirty="0">
                <a:latin typeface="Meiryo UI"/>
                <a:ea typeface="Meiryo UI"/>
              </a:rPr>
              <a:t>of </a:t>
            </a:r>
            <a:r>
              <a:rPr lang="en-US" altLang="ja-JP" sz="2000" b="1" dirty="0" smtClean="0">
                <a:latin typeface="Meiryo UI"/>
                <a:ea typeface="Meiryo UI"/>
              </a:rPr>
              <a:t>housing </a:t>
            </a:r>
            <a:r>
              <a:rPr lang="ja-JP" altLang="en-US" sz="2000" b="1" dirty="0" smtClean="0">
                <a:latin typeface="Meiryo UI"/>
                <a:ea typeface="Meiryo UI"/>
              </a:rPr>
              <a:t>→ </a:t>
            </a:r>
            <a:r>
              <a:rPr lang="en-US" altLang="ja-JP" sz="2000" b="1" dirty="0">
                <a:latin typeface="Meiryo UI"/>
                <a:ea typeface="Meiryo UI"/>
              </a:rPr>
              <a:t>Influence travel behavior</a:t>
            </a:r>
            <a:br>
              <a:rPr lang="en-US" altLang="ja-JP" sz="2000" b="1" dirty="0">
                <a:latin typeface="Meiryo UI"/>
                <a:ea typeface="Meiryo UI"/>
              </a:rPr>
            </a:br>
            <a:r>
              <a:rPr lang="en-US" altLang="ja-JP" sz="2000" b="1" dirty="0">
                <a:latin typeface="Meiryo UI"/>
                <a:ea typeface="Meiryo UI"/>
              </a:rPr>
              <a:t>(b) Changes in the Built </a:t>
            </a:r>
            <a:r>
              <a:rPr lang="en-US" altLang="ja-JP" sz="2000" b="1" dirty="0" smtClean="0">
                <a:latin typeface="Meiryo UI"/>
                <a:ea typeface="Meiryo UI"/>
              </a:rPr>
              <a:t>Environment</a:t>
            </a:r>
            <a:r>
              <a:rPr lang="ja-JP" altLang="en-US" sz="2000" b="1" dirty="0" smtClean="0">
                <a:latin typeface="Meiryo UI"/>
                <a:ea typeface="Meiryo UI"/>
              </a:rPr>
              <a:t> → </a:t>
            </a:r>
            <a:r>
              <a:rPr lang="en-US" altLang="ja-JP" sz="2000" b="1" dirty="0">
                <a:latin typeface="Meiryo UI"/>
                <a:ea typeface="Meiryo UI"/>
              </a:rPr>
              <a:t>Relates to changes in travel </a:t>
            </a:r>
            <a:r>
              <a:rPr lang="en-US" altLang="ja-JP" sz="2000" b="1" dirty="0" smtClean="0">
                <a:latin typeface="Meiryo UI"/>
                <a:ea typeface="Meiryo UI"/>
              </a:rPr>
              <a:t>behavior</a:t>
            </a:r>
            <a:r>
              <a:rPr lang="en-US" altLang="ja-JP" sz="2000" b="1" dirty="0">
                <a:latin typeface="Meiryo UI"/>
                <a:ea typeface="Meiryo UI"/>
              </a:rPr>
              <a:t/>
            </a:r>
            <a:br>
              <a:rPr lang="en-US" altLang="ja-JP" sz="2000" b="1" dirty="0">
                <a:latin typeface="Meiryo UI"/>
                <a:ea typeface="Meiryo UI"/>
              </a:rPr>
            </a:br>
            <a:r>
              <a:rPr lang="en-US" altLang="ja-JP" sz="2000" b="1" dirty="0">
                <a:latin typeface="Meiryo UI"/>
                <a:ea typeface="Meiryo UI"/>
              </a:rPr>
              <a:t>(c) Improved </a:t>
            </a:r>
            <a:r>
              <a:rPr lang="en-US" altLang="ja-JP" sz="2000" b="1" dirty="0" smtClean="0">
                <a:latin typeface="Meiryo UI"/>
                <a:ea typeface="Meiryo UI"/>
              </a:rPr>
              <a:t>accessibility</a:t>
            </a:r>
            <a:r>
              <a:rPr lang="ja-JP" altLang="en-US" sz="2000" b="1" dirty="0" smtClean="0">
                <a:latin typeface="Meiryo UI"/>
                <a:ea typeface="Meiryo UI"/>
              </a:rPr>
              <a:t> → </a:t>
            </a:r>
            <a:r>
              <a:rPr lang="en-US" altLang="ja-JP" sz="2000" b="1" dirty="0" smtClean="0">
                <a:latin typeface="Meiryo UI"/>
                <a:ea typeface="Meiryo UI"/>
              </a:rPr>
              <a:t>Biggest </a:t>
            </a:r>
            <a:r>
              <a:rPr lang="en-US" altLang="ja-JP" sz="2000" b="1" dirty="0">
                <a:latin typeface="Meiryo UI"/>
                <a:ea typeface="Meiryo UI"/>
              </a:rPr>
              <a:t>factor in reducing driving</a:t>
            </a:r>
            <a:br>
              <a:rPr lang="en-US" altLang="ja-JP" sz="2000" b="1" dirty="0">
                <a:latin typeface="Meiryo UI"/>
                <a:ea typeface="Meiryo UI"/>
              </a:rPr>
            </a:br>
            <a:r>
              <a:rPr lang="en-US" altLang="ja-JP" sz="2000" b="1" dirty="0">
                <a:latin typeface="Meiryo UI"/>
                <a:ea typeface="Meiryo UI"/>
              </a:rPr>
              <a:t>(d) </a:t>
            </a:r>
            <a:r>
              <a:rPr lang="en-US" altLang="ja-JP" sz="2000" b="1" dirty="0" smtClean="0">
                <a:latin typeface="Meiryo UI"/>
                <a:ea typeface="Meiryo UI"/>
              </a:rPr>
              <a:t>Attractiveness  </a:t>
            </a:r>
            <a:r>
              <a:rPr lang="ja-JP" altLang="en-US" sz="2000" b="1" dirty="0" smtClean="0">
                <a:latin typeface="Meiryo UI"/>
                <a:ea typeface="Meiryo UI"/>
              </a:rPr>
              <a:t>→ </a:t>
            </a:r>
            <a:r>
              <a:rPr lang="en-US" altLang="ja-JP" sz="2000" b="1" dirty="0">
                <a:latin typeface="Meiryo UI"/>
                <a:ea typeface="Meiryo UI"/>
              </a:rPr>
              <a:t>Factors increasing walking</a:t>
            </a:r>
            <a:endParaRPr lang="en-US" altLang="ja-JP" sz="2000" b="1" dirty="0" smtClean="0">
              <a:latin typeface="Meiryo UI"/>
              <a:ea typeface="Meiryo UI"/>
            </a:endParaRPr>
          </a:p>
          <a:p>
            <a:pPr marL="514350" indent="-514350">
              <a:buAutoNum type="arabicPeriod"/>
            </a:pPr>
            <a:endParaRPr lang="en-US" altLang="ja-JP" sz="2400" b="1" dirty="0" smtClean="0">
              <a:latin typeface="Meiryo UI"/>
              <a:ea typeface="Meiryo UI"/>
            </a:endParaRPr>
          </a:p>
          <a:p>
            <a:pPr marL="514350" indent="-514350">
              <a:buAutoNum type="arabicPeriod"/>
            </a:pPr>
            <a:r>
              <a:rPr lang="en-US" altLang="ja-JP" sz="2800" b="1" dirty="0" smtClean="0">
                <a:solidFill>
                  <a:srgbClr val="0000FF"/>
                </a:solidFill>
                <a:latin typeface="Meiryo UI"/>
                <a:ea typeface="Meiryo UI"/>
              </a:rPr>
              <a:t>Conclusion </a:t>
            </a:r>
            <a:r>
              <a:rPr lang="en-US" altLang="ja-JP" sz="2800" b="1" dirty="0">
                <a:solidFill>
                  <a:srgbClr val="0000FF"/>
                </a:solidFill>
                <a:latin typeface="Meiryo UI"/>
                <a:ea typeface="Meiryo UI"/>
              </a:rPr>
              <a:t/>
            </a:r>
            <a:br>
              <a:rPr lang="en-US" altLang="ja-JP" sz="2800" b="1" dirty="0">
                <a:solidFill>
                  <a:srgbClr val="0000FF"/>
                </a:solidFill>
                <a:latin typeface="Meiryo UI"/>
                <a:ea typeface="Meiryo UI"/>
              </a:rPr>
            </a:br>
            <a:r>
              <a:rPr lang="en-US" altLang="ja-JP" sz="2800" b="1" dirty="0" smtClean="0">
                <a:solidFill>
                  <a:srgbClr val="0000FF"/>
                </a:solidFill>
                <a:latin typeface="Meiryo UI"/>
                <a:ea typeface="Meiryo UI"/>
              </a:rPr>
              <a:t>Reducing </a:t>
            </a:r>
            <a:r>
              <a:rPr lang="en-US" altLang="ja-JP" sz="2800" b="1" dirty="0">
                <a:solidFill>
                  <a:srgbClr val="0000FF"/>
                </a:solidFill>
                <a:latin typeface="Meiryo UI"/>
                <a:ea typeface="Meiryo UI"/>
              </a:rPr>
              <a:t>cars and increasing walking is </a:t>
            </a:r>
            <a:r>
              <a:rPr lang="en-US" altLang="ja-JP" sz="2800" b="1" dirty="0" smtClean="0">
                <a:solidFill>
                  <a:srgbClr val="0000FF"/>
                </a:solidFill>
                <a:latin typeface="Meiryo UI"/>
                <a:ea typeface="Meiryo UI"/>
              </a:rPr>
              <a:t>possible</a:t>
            </a:r>
            <a:r>
              <a:rPr lang="en-US" altLang="ja-JP" sz="2800" b="1" dirty="0">
                <a:solidFill>
                  <a:srgbClr val="0000FF"/>
                </a:solidFill>
                <a:latin typeface="Meiryo UI"/>
                <a:ea typeface="Meiryo UI"/>
              </a:rPr>
              <a:t> </a:t>
            </a:r>
            <a:r>
              <a:rPr lang="en-US" altLang="ja-JP" sz="2800" b="1" dirty="0" smtClean="0">
                <a:solidFill>
                  <a:srgbClr val="0000FF"/>
                </a:solidFill>
                <a:latin typeface="Meiryo UI"/>
                <a:ea typeface="Meiryo UI"/>
              </a:rPr>
              <a:t/>
            </a:r>
            <a:br>
              <a:rPr lang="en-US" altLang="ja-JP" sz="2800" b="1" dirty="0" smtClean="0">
                <a:solidFill>
                  <a:srgbClr val="0000FF"/>
                </a:solidFill>
                <a:latin typeface="Meiryo UI"/>
                <a:ea typeface="Meiryo UI"/>
              </a:rPr>
            </a:br>
            <a:r>
              <a:rPr lang="en-US" altLang="ja-JP" sz="2800" b="1" dirty="0" smtClean="0">
                <a:solidFill>
                  <a:srgbClr val="0000FF"/>
                </a:solidFill>
                <a:latin typeface="Meiryo UI"/>
                <a:ea typeface="Meiryo UI"/>
              </a:rPr>
              <a:t>with </a:t>
            </a:r>
            <a:r>
              <a:rPr lang="en-US" altLang="ja-JP" sz="2800" b="1" dirty="0">
                <a:solidFill>
                  <a:srgbClr val="0000FF"/>
                </a:solidFill>
                <a:latin typeface="Meiryo UI"/>
                <a:ea typeface="Meiryo UI"/>
              </a:rPr>
              <a:t>proper transportation </a:t>
            </a:r>
            <a:r>
              <a:rPr lang="en-US" altLang="ja-JP" sz="2800" b="1" dirty="0" smtClean="0">
                <a:solidFill>
                  <a:srgbClr val="0000FF"/>
                </a:solidFill>
                <a:latin typeface="Meiryo UI"/>
                <a:ea typeface="Meiryo UI"/>
              </a:rPr>
              <a:t>alternatives even in suburbs</a:t>
            </a:r>
            <a:endParaRPr lang="en-US" altLang="ja-JP" sz="2400" b="1" dirty="0" smtClean="0">
              <a:solidFill>
                <a:srgbClr val="FF0000"/>
              </a:solidFill>
              <a:latin typeface="Meiryo UI"/>
              <a:ea typeface="Meiryo UI"/>
            </a:endParaRPr>
          </a:p>
        </p:txBody>
      </p:sp>
    </p:spTree>
    <p:extLst>
      <p:ext uri="{BB962C8B-B14F-4D97-AF65-F5344CB8AC3E}">
        <p14:creationId xmlns:p14="http://schemas.microsoft.com/office/powerpoint/2010/main" val="28218459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楕円 2"/>
          <p:cNvSpPr/>
          <p:nvPr/>
        </p:nvSpPr>
        <p:spPr>
          <a:xfrm>
            <a:off x="815222" y="2532926"/>
            <a:ext cx="5419442" cy="1495440"/>
          </a:xfrm>
          <a:prstGeom prst="ellipse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2188" y="116540"/>
            <a:ext cx="3658630" cy="523220"/>
          </a:xfrm>
        </p:spPr>
        <p:txBody>
          <a:bodyPr/>
          <a:lstStyle/>
          <a:p>
            <a:pPr algn="l"/>
            <a:r>
              <a:rPr lang="en-US" altLang="ja-JP" sz="2800" b="1" dirty="0" smtClean="0">
                <a:latin typeface="Meiryo UI" pitchFamily="50" charset="-128"/>
                <a:ea typeface="Meiryo UI" pitchFamily="50" charset="-128"/>
              </a:rPr>
              <a:t>2</a:t>
            </a:r>
            <a:r>
              <a:rPr lang="en-US" altLang="ja-JP" sz="2800" b="1" dirty="0">
                <a:latin typeface="Meiryo UI" pitchFamily="50" charset="-128"/>
                <a:ea typeface="Meiryo UI" pitchFamily="50" charset="-128"/>
              </a:rPr>
              <a:t>. Frequent Terms</a:t>
            </a:r>
            <a:endParaRPr lang="ja-JP" altLang="en-US" sz="2800" b="1" dirty="0">
              <a:latin typeface="Meiryo UI" pitchFamily="50" charset="-128"/>
              <a:ea typeface="Meiryo UI" pitchFamily="50" charset="-128"/>
            </a:endParaRPr>
          </a:p>
        </p:txBody>
      </p:sp>
      <p:sp>
        <p:nvSpPr>
          <p:cNvPr id="4" name="楕円 3"/>
          <p:cNvSpPr/>
          <p:nvPr/>
        </p:nvSpPr>
        <p:spPr>
          <a:xfrm>
            <a:off x="7345152" y="2394004"/>
            <a:ext cx="4512636" cy="1075052"/>
          </a:xfrm>
          <a:prstGeom prst="ellipse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3078649" y="1343619"/>
            <a:ext cx="1703390" cy="523220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en-US" altLang="ja-JP" sz="2800" b="1" dirty="0" smtClean="0">
                <a:latin typeface="Meiryo UI"/>
                <a:ea typeface="Meiryo UI"/>
              </a:rPr>
              <a:t>Urban</a:t>
            </a:r>
            <a:endParaRPr lang="en-US" altLang="ja-JP" sz="2800" b="1" dirty="0">
              <a:latin typeface="Meiryo UI"/>
              <a:ea typeface="Meiryo UI"/>
            </a:endParaRPr>
          </a:p>
        </p:txBody>
      </p:sp>
      <p:sp>
        <p:nvSpPr>
          <p:cNvPr id="6" name="正方形/長方形 5"/>
          <p:cNvSpPr/>
          <p:nvPr/>
        </p:nvSpPr>
        <p:spPr>
          <a:xfrm>
            <a:off x="7741206" y="1327256"/>
            <a:ext cx="4116581" cy="523220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en-US" altLang="ja-JP" sz="2800" b="1" dirty="0" smtClean="0">
                <a:latin typeface="Meiryo UI"/>
                <a:ea typeface="Meiryo UI"/>
              </a:rPr>
              <a:t>Suburban</a:t>
            </a:r>
            <a:r>
              <a:rPr lang="ja-JP" altLang="en-US" sz="2800" b="1" dirty="0" smtClean="0">
                <a:latin typeface="Meiryo UI"/>
                <a:ea typeface="Meiryo UI"/>
              </a:rPr>
              <a:t> </a:t>
            </a:r>
            <a:r>
              <a:rPr lang="en-US" altLang="ja-JP" sz="2800" b="1" dirty="0" smtClean="0">
                <a:latin typeface="Meiryo UI"/>
                <a:ea typeface="Meiryo UI"/>
              </a:rPr>
              <a:t>(Suburb)</a:t>
            </a:r>
            <a:r>
              <a:rPr lang="ja-JP" altLang="en-US" sz="2800" b="1" dirty="0" smtClean="0">
                <a:latin typeface="Meiryo UI"/>
                <a:ea typeface="Meiryo UI"/>
              </a:rPr>
              <a:t> </a:t>
            </a:r>
            <a:endParaRPr lang="en-US" altLang="ja-JP" sz="2800" b="1" dirty="0">
              <a:latin typeface="Meiryo UI"/>
              <a:ea typeface="Meiryo UI"/>
            </a:endParaRPr>
          </a:p>
        </p:txBody>
      </p:sp>
      <p:pic>
        <p:nvPicPr>
          <p:cNvPr id="8" name="図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8614" y="1596796"/>
            <a:ext cx="2159770" cy="1775580"/>
          </a:xfrm>
          <a:prstGeom prst="rect">
            <a:avLst/>
          </a:prstGeom>
        </p:spPr>
      </p:pic>
      <p:pic>
        <p:nvPicPr>
          <p:cNvPr id="10" name="図 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99251" y="2030521"/>
            <a:ext cx="623956" cy="934560"/>
          </a:xfrm>
          <a:prstGeom prst="rect">
            <a:avLst/>
          </a:prstGeom>
        </p:spPr>
      </p:pic>
      <p:pic>
        <p:nvPicPr>
          <p:cNvPr id="12" name="図 1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02854" y="1905033"/>
            <a:ext cx="1608210" cy="1322134"/>
          </a:xfrm>
          <a:prstGeom prst="rect">
            <a:avLst/>
          </a:prstGeom>
        </p:spPr>
      </p:pic>
      <p:pic>
        <p:nvPicPr>
          <p:cNvPr id="13" name="図 12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43491" y="2338758"/>
            <a:ext cx="464611" cy="695893"/>
          </a:xfrm>
          <a:prstGeom prst="rect">
            <a:avLst/>
          </a:prstGeom>
        </p:spPr>
      </p:pic>
      <p:sp>
        <p:nvSpPr>
          <p:cNvPr id="11" name="フリーフォーム 10"/>
          <p:cNvSpPr/>
          <p:nvPr/>
        </p:nvSpPr>
        <p:spPr>
          <a:xfrm>
            <a:off x="2682461" y="2689889"/>
            <a:ext cx="2579394" cy="769782"/>
          </a:xfrm>
          <a:custGeom>
            <a:avLst/>
            <a:gdLst>
              <a:gd name="connsiteX0" fmla="*/ 0 w 2579394"/>
              <a:gd name="connsiteY0" fmla="*/ 100361 h 769782"/>
              <a:gd name="connsiteX1" fmla="*/ 55756 w 2579394"/>
              <a:gd name="connsiteY1" fmla="*/ 111513 h 769782"/>
              <a:gd name="connsiteX2" fmla="*/ 189571 w 2579394"/>
              <a:gd name="connsiteY2" fmla="*/ 256478 h 769782"/>
              <a:gd name="connsiteX3" fmla="*/ 223025 w 2579394"/>
              <a:gd name="connsiteY3" fmla="*/ 278781 h 769782"/>
              <a:gd name="connsiteX4" fmla="*/ 356839 w 2579394"/>
              <a:gd name="connsiteY4" fmla="*/ 367991 h 769782"/>
              <a:gd name="connsiteX5" fmla="*/ 434898 w 2579394"/>
              <a:gd name="connsiteY5" fmla="*/ 401444 h 769782"/>
              <a:gd name="connsiteX6" fmla="*/ 512956 w 2579394"/>
              <a:gd name="connsiteY6" fmla="*/ 434898 h 769782"/>
              <a:gd name="connsiteX7" fmla="*/ 869795 w 2579394"/>
              <a:gd name="connsiteY7" fmla="*/ 446049 h 769782"/>
              <a:gd name="connsiteX8" fmla="*/ 880947 w 2579394"/>
              <a:gd name="connsiteY8" fmla="*/ 635620 h 769782"/>
              <a:gd name="connsiteX9" fmla="*/ 892098 w 2579394"/>
              <a:gd name="connsiteY9" fmla="*/ 680225 h 769782"/>
              <a:gd name="connsiteX10" fmla="*/ 959005 w 2579394"/>
              <a:gd name="connsiteY10" fmla="*/ 724830 h 769782"/>
              <a:gd name="connsiteX11" fmla="*/ 1048215 w 2579394"/>
              <a:gd name="connsiteY11" fmla="*/ 769435 h 769782"/>
              <a:gd name="connsiteX12" fmla="*/ 1427356 w 2579394"/>
              <a:gd name="connsiteY12" fmla="*/ 713678 h 769782"/>
              <a:gd name="connsiteX13" fmla="*/ 1460810 w 2579394"/>
              <a:gd name="connsiteY13" fmla="*/ 691376 h 769782"/>
              <a:gd name="connsiteX14" fmla="*/ 1483113 w 2579394"/>
              <a:gd name="connsiteY14" fmla="*/ 646771 h 769782"/>
              <a:gd name="connsiteX15" fmla="*/ 1527717 w 2579394"/>
              <a:gd name="connsiteY15" fmla="*/ 579864 h 769782"/>
              <a:gd name="connsiteX16" fmla="*/ 1550020 w 2579394"/>
              <a:gd name="connsiteY16" fmla="*/ 535259 h 769782"/>
              <a:gd name="connsiteX17" fmla="*/ 1561171 w 2579394"/>
              <a:gd name="connsiteY17" fmla="*/ 501805 h 769782"/>
              <a:gd name="connsiteX18" fmla="*/ 1683834 w 2579394"/>
              <a:gd name="connsiteY18" fmla="*/ 457200 h 769782"/>
              <a:gd name="connsiteX19" fmla="*/ 1728439 w 2579394"/>
              <a:gd name="connsiteY19" fmla="*/ 423747 h 769782"/>
              <a:gd name="connsiteX20" fmla="*/ 1750742 w 2579394"/>
              <a:gd name="connsiteY20" fmla="*/ 401444 h 769782"/>
              <a:gd name="connsiteX21" fmla="*/ 1795347 w 2579394"/>
              <a:gd name="connsiteY21" fmla="*/ 390293 h 769782"/>
              <a:gd name="connsiteX22" fmla="*/ 1918010 w 2579394"/>
              <a:gd name="connsiteY22" fmla="*/ 323386 h 769782"/>
              <a:gd name="connsiteX23" fmla="*/ 1940313 w 2579394"/>
              <a:gd name="connsiteY23" fmla="*/ 289932 h 769782"/>
              <a:gd name="connsiteX24" fmla="*/ 1951464 w 2579394"/>
              <a:gd name="connsiteY24" fmla="*/ 223025 h 769782"/>
              <a:gd name="connsiteX25" fmla="*/ 1996069 w 2579394"/>
              <a:gd name="connsiteY25" fmla="*/ 0 h 769782"/>
              <a:gd name="connsiteX26" fmla="*/ 2319454 w 2579394"/>
              <a:gd name="connsiteY26" fmla="*/ 33454 h 769782"/>
              <a:gd name="connsiteX27" fmla="*/ 2486722 w 2579394"/>
              <a:gd name="connsiteY27" fmla="*/ 89210 h 769782"/>
              <a:gd name="connsiteX28" fmla="*/ 2509025 w 2579394"/>
              <a:gd name="connsiteY28" fmla="*/ 122664 h 769782"/>
              <a:gd name="connsiteX29" fmla="*/ 2542478 w 2579394"/>
              <a:gd name="connsiteY29" fmla="*/ 167269 h 769782"/>
              <a:gd name="connsiteX30" fmla="*/ 2564781 w 2579394"/>
              <a:gd name="connsiteY30" fmla="*/ 223025 h 769782"/>
              <a:gd name="connsiteX31" fmla="*/ 2553630 w 2579394"/>
              <a:gd name="connsiteY31" fmla="*/ 524108 h 769782"/>
              <a:gd name="connsiteX32" fmla="*/ 2497873 w 2579394"/>
              <a:gd name="connsiteY32" fmla="*/ 591015 h 769782"/>
              <a:gd name="connsiteX33" fmla="*/ 2442117 w 2579394"/>
              <a:gd name="connsiteY33" fmla="*/ 635620 h 769782"/>
              <a:gd name="connsiteX34" fmla="*/ 2341756 w 2579394"/>
              <a:gd name="connsiteY34" fmla="*/ 624469 h 769782"/>
              <a:gd name="connsiteX35" fmla="*/ 2207942 w 2579394"/>
              <a:gd name="connsiteY35" fmla="*/ 591015 h 769782"/>
              <a:gd name="connsiteX36" fmla="*/ 2174488 w 2579394"/>
              <a:gd name="connsiteY36" fmla="*/ 579864 h 769782"/>
              <a:gd name="connsiteX37" fmla="*/ 2107581 w 2579394"/>
              <a:gd name="connsiteY37" fmla="*/ 568713 h 769782"/>
              <a:gd name="connsiteX38" fmla="*/ 2029522 w 2579394"/>
              <a:gd name="connsiteY38" fmla="*/ 546410 h 769782"/>
              <a:gd name="connsiteX39" fmla="*/ 1984917 w 2579394"/>
              <a:gd name="connsiteY39" fmla="*/ 646771 h 769782"/>
              <a:gd name="connsiteX40" fmla="*/ 1962615 w 2579394"/>
              <a:gd name="connsiteY40" fmla="*/ 713678 h 769782"/>
              <a:gd name="connsiteX41" fmla="*/ 1918010 w 2579394"/>
              <a:gd name="connsiteY41" fmla="*/ 724830 h 769782"/>
              <a:gd name="connsiteX42" fmla="*/ 1884556 w 2579394"/>
              <a:gd name="connsiteY42" fmla="*/ 735981 h 769782"/>
              <a:gd name="connsiteX43" fmla="*/ 1862254 w 2579394"/>
              <a:gd name="connsiteY43" fmla="*/ 735981 h 7697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</a:cxnLst>
            <a:rect l="l" t="t" r="r" b="b"/>
            <a:pathLst>
              <a:path w="2579394" h="769782">
                <a:moveTo>
                  <a:pt x="0" y="100361"/>
                </a:moveTo>
                <a:cubicBezTo>
                  <a:pt x="18585" y="104078"/>
                  <a:pt x="38009" y="104858"/>
                  <a:pt x="55756" y="111513"/>
                </a:cubicBezTo>
                <a:cubicBezTo>
                  <a:pt x="106709" y="130620"/>
                  <a:pt x="185020" y="251548"/>
                  <a:pt x="189571" y="256478"/>
                </a:cubicBezTo>
                <a:cubicBezTo>
                  <a:pt x="198662" y="266326"/>
                  <a:pt x="212119" y="270991"/>
                  <a:pt x="223025" y="278781"/>
                </a:cubicBezTo>
                <a:cubicBezTo>
                  <a:pt x="297794" y="332188"/>
                  <a:pt x="247887" y="304436"/>
                  <a:pt x="356839" y="367991"/>
                </a:cubicBezTo>
                <a:cubicBezTo>
                  <a:pt x="412219" y="400296"/>
                  <a:pt x="385489" y="381680"/>
                  <a:pt x="434898" y="401444"/>
                </a:cubicBezTo>
                <a:cubicBezTo>
                  <a:pt x="461182" y="411957"/>
                  <a:pt x="484795" y="432010"/>
                  <a:pt x="512956" y="434898"/>
                </a:cubicBezTo>
                <a:cubicBezTo>
                  <a:pt x="631339" y="447040"/>
                  <a:pt x="750849" y="442332"/>
                  <a:pt x="869795" y="446049"/>
                </a:cubicBezTo>
                <a:cubicBezTo>
                  <a:pt x="873512" y="509239"/>
                  <a:pt x="874945" y="572606"/>
                  <a:pt x="880947" y="635620"/>
                </a:cubicBezTo>
                <a:cubicBezTo>
                  <a:pt x="882400" y="650877"/>
                  <a:pt x="882006" y="668691"/>
                  <a:pt x="892098" y="680225"/>
                </a:cubicBezTo>
                <a:cubicBezTo>
                  <a:pt x="909749" y="700397"/>
                  <a:pt x="935031" y="712843"/>
                  <a:pt x="959005" y="724830"/>
                </a:cubicBezTo>
                <a:lnTo>
                  <a:pt x="1048215" y="769435"/>
                </a:lnTo>
                <a:cubicBezTo>
                  <a:pt x="1445760" y="742931"/>
                  <a:pt x="1285951" y="814682"/>
                  <a:pt x="1427356" y="713678"/>
                </a:cubicBezTo>
                <a:cubicBezTo>
                  <a:pt x="1438262" y="705888"/>
                  <a:pt x="1449659" y="698810"/>
                  <a:pt x="1460810" y="691376"/>
                </a:cubicBezTo>
                <a:cubicBezTo>
                  <a:pt x="1468244" y="676508"/>
                  <a:pt x="1474560" y="661025"/>
                  <a:pt x="1483113" y="646771"/>
                </a:cubicBezTo>
                <a:cubicBezTo>
                  <a:pt x="1496903" y="623787"/>
                  <a:pt x="1515730" y="603838"/>
                  <a:pt x="1527717" y="579864"/>
                </a:cubicBezTo>
                <a:cubicBezTo>
                  <a:pt x="1535151" y="564996"/>
                  <a:pt x="1543472" y="550538"/>
                  <a:pt x="1550020" y="535259"/>
                </a:cubicBezTo>
                <a:cubicBezTo>
                  <a:pt x="1554650" y="524455"/>
                  <a:pt x="1552859" y="510117"/>
                  <a:pt x="1561171" y="501805"/>
                </a:cubicBezTo>
                <a:cubicBezTo>
                  <a:pt x="1600244" y="462732"/>
                  <a:pt x="1633177" y="465644"/>
                  <a:pt x="1683834" y="457200"/>
                </a:cubicBezTo>
                <a:cubicBezTo>
                  <a:pt x="1698702" y="446049"/>
                  <a:pt x="1714161" y="435645"/>
                  <a:pt x="1728439" y="423747"/>
                </a:cubicBezTo>
                <a:cubicBezTo>
                  <a:pt x="1736516" y="417016"/>
                  <a:pt x="1741338" y="406146"/>
                  <a:pt x="1750742" y="401444"/>
                </a:cubicBezTo>
                <a:cubicBezTo>
                  <a:pt x="1764450" y="394590"/>
                  <a:pt x="1780479" y="394010"/>
                  <a:pt x="1795347" y="390293"/>
                </a:cubicBezTo>
                <a:cubicBezTo>
                  <a:pt x="1795464" y="390235"/>
                  <a:pt x="1897640" y="343756"/>
                  <a:pt x="1918010" y="323386"/>
                </a:cubicBezTo>
                <a:cubicBezTo>
                  <a:pt x="1927487" y="313909"/>
                  <a:pt x="1932879" y="301083"/>
                  <a:pt x="1940313" y="289932"/>
                </a:cubicBezTo>
                <a:cubicBezTo>
                  <a:pt x="1944030" y="267630"/>
                  <a:pt x="1949661" y="245563"/>
                  <a:pt x="1951464" y="223025"/>
                </a:cubicBezTo>
                <a:cubicBezTo>
                  <a:pt x="1969520" y="-2682"/>
                  <a:pt x="1894478" y="33866"/>
                  <a:pt x="1996069" y="0"/>
                </a:cubicBezTo>
                <a:cubicBezTo>
                  <a:pt x="2095855" y="6237"/>
                  <a:pt x="2220142" y="8626"/>
                  <a:pt x="2319454" y="33454"/>
                </a:cubicBezTo>
                <a:cubicBezTo>
                  <a:pt x="2376471" y="47708"/>
                  <a:pt x="2486722" y="89210"/>
                  <a:pt x="2486722" y="89210"/>
                </a:cubicBezTo>
                <a:cubicBezTo>
                  <a:pt x="2494156" y="100361"/>
                  <a:pt x="2501235" y="111758"/>
                  <a:pt x="2509025" y="122664"/>
                </a:cubicBezTo>
                <a:cubicBezTo>
                  <a:pt x="2519827" y="137787"/>
                  <a:pt x="2533452" y="151023"/>
                  <a:pt x="2542478" y="167269"/>
                </a:cubicBezTo>
                <a:cubicBezTo>
                  <a:pt x="2552199" y="184767"/>
                  <a:pt x="2557347" y="204440"/>
                  <a:pt x="2564781" y="223025"/>
                </a:cubicBezTo>
                <a:cubicBezTo>
                  <a:pt x="2582635" y="348003"/>
                  <a:pt x="2589528" y="351797"/>
                  <a:pt x="2553630" y="524108"/>
                </a:cubicBezTo>
                <a:cubicBezTo>
                  <a:pt x="2548283" y="549772"/>
                  <a:pt x="2513850" y="571044"/>
                  <a:pt x="2497873" y="591015"/>
                </a:cubicBezTo>
                <a:cubicBezTo>
                  <a:pt x="2461189" y="636870"/>
                  <a:pt x="2495181" y="617933"/>
                  <a:pt x="2442117" y="635620"/>
                </a:cubicBezTo>
                <a:cubicBezTo>
                  <a:pt x="2408663" y="631903"/>
                  <a:pt x="2374821" y="630767"/>
                  <a:pt x="2341756" y="624469"/>
                </a:cubicBezTo>
                <a:cubicBezTo>
                  <a:pt x="2296591" y="615866"/>
                  <a:pt x="2252367" y="602862"/>
                  <a:pt x="2207942" y="591015"/>
                </a:cubicBezTo>
                <a:cubicBezTo>
                  <a:pt x="2196584" y="587986"/>
                  <a:pt x="2185963" y="582414"/>
                  <a:pt x="2174488" y="579864"/>
                </a:cubicBezTo>
                <a:cubicBezTo>
                  <a:pt x="2152416" y="574959"/>
                  <a:pt x="2129883" y="572430"/>
                  <a:pt x="2107581" y="568713"/>
                </a:cubicBezTo>
                <a:cubicBezTo>
                  <a:pt x="2098248" y="565602"/>
                  <a:pt x="2035124" y="543609"/>
                  <a:pt x="2029522" y="546410"/>
                </a:cubicBezTo>
                <a:cubicBezTo>
                  <a:pt x="2021733" y="550305"/>
                  <a:pt x="1985138" y="646162"/>
                  <a:pt x="1984917" y="646771"/>
                </a:cubicBezTo>
                <a:cubicBezTo>
                  <a:pt x="1976883" y="668864"/>
                  <a:pt x="1985422" y="707976"/>
                  <a:pt x="1962615" y="713678"/>
                </a:cubicBezTo>
                <a:cubicBezTo>
                  <a:pt x="1947747" y="717395"/>
                  <a:pt x="1932746" y="720620"/>
                  <a:pt x="1918010" y="724830"/>
                </a:cubicBezTo>
                <a:cubicBezTo>
                  <a:pt x="1906708" y="728059"/>
                  <a:pt x="1896082" y="733676"/>
                  <a:pt x="1884556" y="735981"/>
                </a:cubicBezTo>
                <a:cubicBezTo>
                  <a:pt x="1877266" y="737439"/>
                  <a:pt x="1869688" y="735981"/>
                  <a:pt x="1862254" y="735981"/>
                </a:cubicBezTo>
              </a:path>
            </a:pathLst>
          </a:custGeom>
          <a:noFill/>
          <a:ln w="635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" name="フリーフォーム 14"/>
          <p:cNvSpPr/>
          <p:nvPr/>
        </p:nvSpPr>
        <p:spPr>
          <a:xfrm>
            <a:off x="7999860" y="2809067"/>
            <a:ext cx="1619274" cy="483248"/>
          </a:xfrm>
          <a:custGeom>
            <a:avLst/>
            <a:gdLst>
              <a:gd name="connsiteX0" fmla="*/ 0 w 2579394"/>
              <a:gd name="connsiteY0" fmla="*/ 100361 h 769782"/>
              <a:gd name="connsiteX1" fmla="*/ 55756 w 2579394"/>
              <a:gd name="connsiteY1" fmla="*/ 111513 h 769782"/>
              <a:gd name="connsiteX2" fmla="*/ 189571 w 2579394"/>
              <a:gd name="connsiteY2" fmla="*/ 256478 h 769782"/>
              <a:gd name="connsiteX3" fmla="*/ 223025 w 2579394"/>
              <a:gd name="connsiteY3" fmla="*/ 278781 h 769782"/>
              <a:gd name="connsiteX4" fmla="*/ 356839 w 2579394"/>
              <a:gd name="connsiteY4" fmla="*/ 367991 h 769782"/>
              <a:gd name="connsiteX5" fmla="*/ 434898 w 2579394"/>
              <a:gd name="connsiteY5" fmla="*/ 401444 h 769782"/>
              <a:gd name="connsiteX6" fmla="*/ 512956 w 2579394"/>
              <a:gd name="connsiteY6" fmla="*/ 434898 h 769782"/>
              <a:gd name="connsiteX7" fmla="*/ 869795 w 2579394"/>
              <a:gd name="connsiteY7" fmla="*/ 446049 h 769782"/>
              <a:gd name="connsiteX8" fmla="*/ 880947 w 2579394"/>
              <a:gd name="connsiteY8" fmla="*/ 635620 h 769782"/>
              <a:gd name="connsiteX9" fmla="*/ 892098 w 2579394"/>
              <a:gd name="connsiteY9" fmla="*/ 680225 h 769782"/>
              <a:gd name="connsiteX10" fmla="*/ 959005 w 2579394"/>
              <a:gd name="connsiteY10" fmla="*/ 724830 h 769782"/>
              <a:gd name="connsiteX11" fmla="*/ 1048215 w 2579394"/>
              <a:gd name="connsiteY11" fmla="*/ 769435 h 769782"/>
              <a:gd name="connsiteX12" fmla="*/ 1427356 w 2579394"/>
              <a:gd name="connsiteY12" fmla="*/ 713678 h 769782"/>
              <a:gd name="connsiteX13" fmla="*/ 1460810 w 2579394"/>
              <a:gd name="connsiteY13" fmla="*/ 691376 h 769782"/>
              <a:gd name="connsiteX14" fmla="*/ 1483113 w 2579394"/>
              <a:gd name="connsiteY14" fmla="*/ 646771 h 769782"/>
              <a:gd name="connsiteX15" fmla="*/ 1527717 w 2579394"/>
              <a:gd name="connsiteY15" fmla="*/ 579864 h 769782"/>
              <a:gd name="connsiteX16" fmla="*/ 1550020 w 2579394"/>
              <a:gd name="connsiteY16" fmla="*/ 535259 h 769782"/>
              <a:gd name="connsiteX17" fmla="*/ 1561171 w 2579394"/>
              <a:gd name="connsiteY17" fmla="*/ 501805 h 769782"/>
              <a:gd name="connsiteX18" fmla="*/ 1683834 w 2579394"/>
              <a:gd name="connsiteY18" fmla="*/ 457200 h 769782"/>
              <a:gd name="connsiteX19" fmla="*/ 1728439 w 2579394"/>
              <a:gd name="connsiteY19" fmla="*/ 423747 h 769782"/>
              <a:gd name="connsiteX20" fmla="*/ 1750742 w 2579394"/>
              <a:gd name="connsiteY20" fmla="*/ 401444 h 769782"/>
              <a:gd name="connsiteX21" fmla="*/ 1795347 w 2579394"/>
              <a:gd name="connsiteY21" fmla="*/ 390293 h 769782"/>
              <a:gd name="connsiteX22" fmla="*/ 1918010 w 2579394"/>
              <a:gd name="connsiteY22" fmla="*/ 323386 h 769782"/>
              <a:gd name="connsiteX23" fmla="*/ 1940313 w 2579394"/>
              <a:gd name="connsiteY23" fmla="*/ 289932 h 769782"/>
              <a:gd name="connsiteX24" fmla="*/ 1951464 w 2579394"/>
              <a:gd name="connsiteY24" fmla="*/ 223025 h 769782"/>
              <a:gd name="connsiteX25" fmla="*/ 1996069 w 2579394"/>
              <a:gd name="connsiteY25" fmla="*/ 0 h 769782"/>
              <a:gd name="connsiteX26" fmla="*/ 2319454 w 2579394"/>
              <a:gd name="connsiteY26" fmla="*/ 33454 h 769782"/>
              <a:gd name="connsiteX27" fmla="*/ 2486722 w 2579394"/>
              <a:gd name="connsiteY27" fmla="*/ 89210 h 769782"/>
              <a:gd name="connsiteX28" fmla="*/ 2509025 w 2579394"/>
              <a:gd name="connsiteY28" fmla="*/ 122664 h 769782"/>
              <a:gd name="connsiteX29" fmla="*/ 2542478 w 2579394"/>
              <a:gd name="connsiteY29" fmla="*/ 167269 h 769782"/>
              <a:gd name="connsiteX30" fmla="*/ 2564781 w 2579394"/>
              <a:gd name="connsiteY30" fmla="*/ 223025 h 769782"/>
              <a:gd name="connsiteX31" fmla="*/ 2553630 w 2579394"/>
              <a:gd name="connsiteY31" fmla="*/ 524108 h 769782"/>
              <a:gd name="connsiteX32" fmla="*/ 2497873 w 2579394"/>
              <a:gd name="connsiteY32" fmla="*/ 591015 h 769782"/>
              <a:gd name="connsiteX33" fmla="*/ 2442117 w 2579394"/>
              <a:gd name="connsiteY33" fmla="*/ 635620 h 769782"/>
              <a:gd name="connsiteX34" fmla="*/ 2341756 w 2579394"/>
              <a:gd name="connsiteY34" fmla="*/ 624469 h 769782"/>
              <a:gd name="connsiteX35" fmla="*/ 2207942 w 2579394"/>
              <a:gd name="connsiteY35" fmla="*/ 591015 h 769782"/>
              <a:gd name="connsiteX36" fmla="*/ 2174488 w 2579394"/>
              <a:gd name="connsiteY36" fmla="*/ 579864 h 769782"/>
              <a:gd name="connsiteX37" fmla="*/ 2107581 w 2579394"/>
              <a:gd name="connsiteY37" fmla="*/ 568713 h 769782"/>
              <a:gd name="connsiteX38" fmla="*/ 2029522 w 2579394"/>
              <a:gd name="connsiteY38" fmla="*/ 546410 h 769782"/>
              <a:gd name="connsiteX39" fmla="*/ 1984917 w 2579394"/>
              <a:gd name="connsiteY39" fmla="*/ 646771 h 769782"/>
              <a:gd name="connsiteX40" fmla="*/ 1962615 w 2579394"/>
              <a:gd name="connsiteY40" fmla="*/ 713678 h 769782"/>
              <a:gd name="connsiteX41" fmla="*/ 1918010 w 2579394"/>
              <a:gd name="connsiteY41" fmla="*/ 724830 h 769782"/>
              <a:gd name="connsiteX42" fmla="*/ 1884556 w 2579394"/>
              <a:gd name="connsiteY42" fmla="*/ 735981 h 769782"/>
              <a:gd name="connsiteX43" fmla="*/ 1862254 w 2579394"/>
              <a:gd name="connsiteY43" fmla="*/ 735981 h 7697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</a:cxnLst>
            <a:rect l="l" t="t" r="r" b="b"/>
            <a:pathLst>
              <a:path w="2579394" h="769782">
                <a:moveTo>
                  <a:pt x="0" y="100361"/>
                </a:moveTo>
                <a:cubicBezTo>
                  <a:pt x="18585" y="104078"/>
                  <a:pt x="38009" y="104858"/>
                  <a:pt x="55756" y="111513"/>
                </a:cubicBezTo>
                <a:cubicBezTo>
                  <a:pt x="106709" y="130620"/>
                  <a:pt x="185020" y="251548"/>
                  <a:pt x="189571" y="256478"/>
                </a:cubicBezTo>
                <a:cubicBezTo>
                  <a:pt x="198662" y="266326"/>
                  <a:pt x="212119" y="270991"/>
                  <a:pt x="223025" y="278781"/>
                </a:cubicBezTo>
                <a:cubicBezTo>
                  <a:pt x="297794" y="332188"/>
                  <a:pt x="247887" y="304436"/>
                  <a:pt x="356839" y="367991"/>
                </a:cubicBezTo>
                <a:cubicBezTo>
                  <a:pt x="412219" y="400296"/>
                  <a:pt x="385489" y="381680"/>
                  <a:pt x="434898" y="401444"/>
                </a:cubicBezTo>
                <a:cubicBezTo>
                  <a:pt x="461182" y="411957"/>
                  <a:pt x="484795" y="432010"/>
                  <a:pt x="512956" y="434898"/>
                </a:cubicBezTo>
                <a:cubicBezTo>
                  <a:pt x="631339" y="447040"/>
                  <a:pt x="750849" y="442332"/>
                  <a:pt x="869795" y="446049"/>
                </a:cubicBezTo>
                <a:cubicBezTo>
                  <a:pt x="873512" y="509239"/>
                  <a:pt x="874945" y="572606"/>
                  <a:pt x="880947" y="635620"/>
                </a:cubicBezTo>
                <a:cubicBezTo>
                  <a:pt x="882400" y="650877"/>
                  <a:pt x="882006" y="668691"/>
                  <a:pt x="892098" y="680225"/>
                </a:cubicBezTo>
                <a:cubicBezTo>
                  <a:pt x="909749" y="700397"/>
                  <a:pt x="935031" y="712843"/>
                  <a:pt x="959005" y="724830"/>
                </a:cubicBezTo>
                <a:lnTo>
                  <a:pt x="1048215" y="769435"/>
                </a:lnTo>
                <a:cubicBezTo>
                  <a:pt x="1445760" y="742931"/>
                  <a:pt x="1285951" y="814682"/>
                  <a:pt x="1427356" y="713678"/>
                </a:cubicBezTo>
                <a:cubicBezTo>
                  <a:pt x="1438262" y="705888"/>
                  <a:pt x="1449659" y="698810"/>
                  <a:pt x="1460810" y="691376"/>
                </a:cubicBezTo>
                <a:cubicBezTo>
                  <a:pt x="1468244" y="676508"/>
                  <a:pt x="1474560" y="661025"/>
                  <a:pt x="1483113" y="646771"/>
                </a:cubicBezTo>
                <a:cubicBezTo>
                  <a:pt x="1496903" y="623787"/>
                  <a:pt x="1515730" y="603838"/>
                  <a:pt x="1527717" y="579864"/>
                </a:cubicBezTo>
                <a:cubicBezTo>
                  <a:pt x="1535151" y="564996"/>
                  <a:pt x="1543472" y="550538"/>
                  <a:pt x="1550020" y="535259"/>
                </a:cubicBezTo>
                <a:cubicBezTo>
                  <a:pt x="1554650" y="524455"/>
                  <a:pt x="1552859" y="510117"/>
                  <a:pt x="1561171" y="501805"/>
                </a:cubicBezTo>
                <a:cubicBezTo>
                  <a:pt x="1600244" y="462732"/>
                  <a:pt x="1633177" y="465644"/>
                  <a:pt x="1683834" y="457200"/>
                </a:cubicBezTo>
                <a:cubicBezTo>
                  <a:pt x="1698702" y="446049"/>
                  <a:pt x="1714161" y="435645"/>
                  <a:pt x="1728439" y="423747"/>
                </a:cubicBezTo>
                <a:cubicBezTo>
                  <a:pt x="1736516" y="417016"/>
                  <a:pt x="1741338" y="406146"/>
                  <a:pt x="1750742" y="401444"/>
                </a:cubicBezTo>
                <a:cubicBezTo>
                  <a:pt x="1764450" y="394590"/>
                  <a:pt x="1780479" y="394010"/>
                  <a:pt x="1795347" y="390293"/>
                </a:cubicBezTo>
                <a:cubicBezTo>
                  <a:pt x="1795464" y="390235"/>
                  <a:pt x="1897640" y="343756"/>
                  <a:pt x="1918010" y="323386"/>
                </a:cubicBezTo>
                <a:cubicBezTo>
                  <a:pt x="1927487" y="313909"/>
                  <a:pt x="1932879" y="301083"/>
                  <a:pt x="1940313" y="289932"/>
                </a:cubicBezTo>
                <a:cubicBezTo>
                  <a:pt x="1944030" y="267630"/>
                  <a:pt x="1949661" y="245563"/>
                  <a:pt x="1951464" y="223025"/>
                </a:cubicBezTo>
                <a:cubicBezTo>
                  <a:pt x="1969520" y="-2682"/>
                  <a:pt x="1894478" y="33866"/>
                  <a:pt x="1996069" y="0"/>
                </a:cubicBezTo>
                <a:cubicBezTo>
                  <a:pt x="2095855" y="6237"/>
                  <a:pt x="2220142" y="8626"/>
                  <a:pt x="2319454" y="33454"/>
                </a:cubicBezTo>
                <a:cubicBezTo>
                  <a:pt x="2376471" y="47708"/>
                  <a:pt x="2486722" y="89210"/>
                  <a:pt x="2486722" y="89210"/>
                </a:cubicBezTo>
                <a:cubicBezTo>
                  <a:pt x="2494156" y="100361"/>
                  <a:pt x="2501235" y="111758"/>
                  <a:pt x="2509025" y="122664"/>
                </a:cubicBezTo>
                <a:cubicBezTo>
                  <a:pt x="2519827" y="137787"/>
                  <a:pt x="2533452" y="151023"/>
                  <a:pt x="2542478" y="167269"/>
                </a:cubicBezTo>
                <a:cubicBezTo>
                  <a:pt x="2552199" y="184767"/>
                  <a:pt x="2557347" y="204440"/>
                  <a:pt x="2564781" y="223025"/>
                </a:cubicBezTo>
                <a:cubicBezTo>
                  <a:pt x="2582635" y="348003"/>
                  <a:pt x="2589528" y="351797"/>
                  <a:pt x="2553630" y="524108"/>
                </a:cubicBezTo>
                <a:cubicBezTo>
                  <a:pt x="2548283" y="549772"/>
                  <a:pt x="2513850" y="571044"/>
                  <a:pt x="2497873" y="591015"/>
                </a:cubicBezTo>
                <a:cubicBezTo>
                  <a:pt x="2461189" y="636870"/>
                  <a:pt x="2495181" y="617933"/>
                  <a:pt x="2442117" y="635620"/>
                </a:cubicBezTo>
                <a:cubicBezTo>
                  <a:pt x="2408663" y="631903"/>
                  <a:pt x="2374821" y="630767"/>
                  <a:pt x="2341756" y="624469"/>
                </a:cubicBezTo>
                <a:cubicBezTo>
                  <a:pt x="2296591" y="615866"/>
                  <a:pt x="2252367" y="602862"/>
                  <a:pt x="2207942" y="591015"/>
                </a:cubicBezTo>
                <a:cubicBezTo>
                  <a:pt x="2196584" y="587986"/>
                  <a:pt x="2185963" y="582414"/>
                  <a:pt x="2174488" y="579864"/>
                </a:cubicBezTo>
                <a:cubicBezTo>
                  <a:pt x="2152416" y="574959"/>
                  <a:pt x="2129883" y="572430"/>
                  <a:pt x="2107581" y="568713"/>
                </a:cubicBezTo>
                <a:cubicBezTo>
                  <a:pt x="2098248" y="565602"/>
                  <a:pt x="2035124" y="543609"/>
                  <a:pt x="2029522" y="546410"/>
                </a:cubicBezTo>
                <a:cubicBezTo>
                  <a:pt x="2021733" y="550305"/>
                  <a:pt x="1985138" y="646162"/>
                  <a:pt x="1984917" y="646771"/>
                </a:cubicBezTo>
                <a:cubicBezTo>
                  <a:pt x="1976883" y="668864"/>
                  <a:pt x="1985422" y="707976"/>
                  <a:pt x="1962615" y="713678"/>
                </a:cubicBezTo>
                <a:cubicBezTo>
                  <a:pt x="1947747" y="717395"/>
                  <a:pt x="1932746" y="720620"/>
                  <a:pt x="1918010" y="724830"/>
                </a:cubicBezTo>
                <a:cubicBezTo>
                  <a:pt x="1906708" y="728059"/>
                  <a:pt x="1896082" y="733676"/>
                  <a:pt x="1884556" y="735981"/>
                </a:cubicBezTo>
                <a:cubicBezTo>
                  <a:pt x="1877266" y="737439"/>
                  <a:pt x="1869688" y="735981"/>
                  <a:pt x="1862254" y="735981"/>
                </a:cubicBezTo>
              </a:path>
            </a:pathLst>
          </a:custGeom>
          <a:noFill/>
          <a:ln w="635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" name="正方形/長方形 16"/>
          <p:cNvSpPr/>
          <p:nvPr/>
        </p:nvSpPr>
        <p:spPr>
          <a:xfrm>
            <a:off x="7404605" y="3208032"/>
            <a:ext cx="2867975" cy="1815882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en-US" altLang="ja-JP" sz="2800" b="1" dirty="0" smtClean="0">
                <a:latin typeface="Meiryo UI"/>
                <a:ea typeface="Meiryo UI"/>
              </a:rPr>
              <a:t>Travel Environment</a:t>
            </a:r>
          </a:p>
          <a:p>
            <a:pPr algn="ctr"/>
            <a:r>
              <a:rPr lang="en-US" altLang="ja-JP" sz="2800" b="1" dirty="0">
                <a:latin typeface="Meiryo UI"/>
                <a:ea typeface="Meiryo UI"/>
              </a:rPr>
              <a:t>/</a:t>
            </a:r>
            <a:r>
              <a:rPr lang="en-US" altLang="ja-JP" sz="2800" b="1" dirty="0" smtClean="0">
                <a:latin typeface="Meiryo UI"/>
                <a:ea typeface="Meiryo UI"/>
              </a:rPr>
              <a:t/>
            </a:r>
            <a:br>
              <a:rPr lang="en-US" altLang="ja-JP" sz="2800" b="1" dirty="0" smtClean="0">
                <a:latin typeface="Meiryo UI"/>
                <a:ea typeface="Meiryo UI"/>
              </a:rPr>
            </a:br>
            <a:r>
              <a:rPr lang="en-US" altLang="ja-JP" sz="2800" b="1" dirty="0" smtClean="0">
                <a:latin typeface="Meiryo UI"/>
                <a:ea typeface="Meiryo UI"/>
              </a:rPr>
              <a:t>behavior</a:t>
            </a:r>
            <a:endParaRPr lang="en-US" altLang="ja-JP" sz="2800" b="1" dirty="0">
              <a:latin typeface="Meiryo UI"/>
              <a:ea typeface="Meiryo UI"/>
            </a:endParaRPr>
          </a:p>
        </p:txBody>
      </p:sp>
      <p:sp>
        <p:nvSpPr>
          <p:cNvPr id="14" name="フリーフォーム 13"/>
          <p:cNvSpPr/>
          <p:nvPr/>
        </p:nvSpPr>
        <p:spPr>
          <a:xfrm>
            <a:off x="4191717" y="1489232"/>
            <a:ext cx="3551008" cy="1085933"/>
          </a:xfrm>
          <a:custGeom>
            <a:avLst/>
            <a:gdLst>
              <a:gd name="connsiteX0" fmla="*/ 73023 w 3551008"/>
              <a:gd name="connsiteY0" fmla="*/ 1061665 h 1085933"/>
              <a:gd name="connsiteX1" fmla="*/ 236308 w 3551008"/>
              <a:gd name="connsiteY1" fmla="*/ 947365 h 1085933"/>
              <a:gd name="connsiteX2" fmla="*/ 2032451 w 3551008"/>
              <a:gd name="connsiteY2" fmla="*/ 308 h 1085933"/>
              <a:gd name="connsiteX3" fmla="*/ 3551008 w 3551008"/>
              <a:gd name="connsiteY3" fmla="*/ 865723 h 10859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51008" h="1085933">
                <a:moveTo>
                  <a:pt x="73023" y="1061665"/>
                </a:moveTo>
                <a:cubicBezTo>
                  <a:pt x="-8620" y="1092961"/>
                  <a:pt x="-90263" y="1124258"/>
                  <a:pt x="236308" y="947365"/>
                </a:cubicBezTo>
                <a:cubicBezTo>
                  <a:pt x="562879" y="770472"/>
                  <a:pt x="1480001" y="13915"/>
                  <a:pt x="2032451" y="308"/>
                </a:cubicBezTo>
                <a:cubicBezTo>
                  <a:pt x="2584901" y="-13299"/>
                  <a:pt x="3067954" y="426212"/>
                  <a:pt x="3551008" y="865723"/>
                </a:cubicBezTo>
              </a:path>
            </a:pathLst>
          </a:custGeom>
          <a:noFill/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" name="正方形/長方形 18"/>
          <p:cNvSpPr/>
          <p:nvPr/>
        </p:nvSpPr>
        <p:spPr>
          <a:xfrm>
            <a:off x="5190519" y="908650"/>
            <a:ext cx="2088290" cy="523220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en-US" altLang="ja-JP" sz="2800" b="1" dirty="0" smtClean="0">
                <a:latin typeface="Meiryo UI"/>
                <a:ea typeface="Meiryo UI"/>
              </a:rPr>
              <a:t>Moving</a:t>
            </a:r>
            <a:endParaRPr lang="en-US" altLang="ja-JP" sz="2800" b="1" dirty="0">
              <a:latin typeface="Meiryo UI"/>
              <a:ea typeface="Meiryo UI"/>
            </a:endParaRPr>
          </a:p>
        </p:txBody>
      </p:sp>
      <p:sp>
        <p:nvSpPr>
          <p:cNvPr id="20" name="フリーフォーム 19"/>
          <p:cNvSpPr/>
          <p:nvPr/>
        </p:nvSpPr>
        <p:spPr>
          <a:xfrm rot="10969576">
            <a:off x="4314228" y="2816161"/>
            <a:ext cx="3551008" cy="1085933"/>
          </a:xfrm>
          <a:custGeom>
            <a:avLst/>
            <a:gdLst>
              <a:gd name="connsiteX0" fmla="*/ 73023 w 3551008"/>
              <a:gd name="connsiteY0" fmla="*/ 1061665 h 1085933"/>
              <a:gd name="connsiteX1" fmla="*/ 236308 w 3551008"/>
              <a:gd name="connsiteY1" fmla="*/ 947365 h 1085933"/>
              <a:gd name="connsiteX2" fmla="*/ 2032451 w 3551008"/>
              <a:gd name="connsiteY2" fmla="*/ 308 h 1085933"/>
              <a:gd name="connsiteX3" fmla="*/ 3551008 w 3551008"/>
              <a:gd name="connsiteY3" fmla="*/ 865723 h 10859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51008" h="1085933">
                <a:moveTo>
                  <a:pt x="73023" y="1061665"/>
                </a:moveTo>
                <a:cubicBezTo>
                  <a:pt x="-8620" y="1092961"/>
                  <a:pt x="-90263" y="1124258"/>
                  <a:pt x="236308" y="947365"/>
                </a:cubicBezTo>
                <a:cubicBezTo>
                  <a:pt x="562879" y="770472"/>
                  <a:pt x="1480001" y="13915"/>
                  <a:pt x="2032451" y="308"/>
                </a:cubicBezTo>
                <a:cubicBezTo>
                  <a:pt x="2584901" y="-13299"/>
                  <a:pt x="3067954" y="426212"/>
                  <a:pt x="3551008" y="865723"/>
                </a:cubicBezTo>
              </a:path>
            </a:pathLst>
          </a:custGeom>
          <a:noFill/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" name="正方形/長方形 20"/>
          <p:cNvSpPr/>
          <p:nvPr/>
        </p:nvSpPr>
        <p:spPr>
          <a:xfrm>
            <a:off x="815222" y="2751983"/>
            <a:ext cx="2867975" cy="954107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en-US" altLang="ja-JP" sz="2800" b="1" dirty="0" smtClean="0">
                <a:latin typeface="Meiryo UI"/>
                <a:ea typeface="Meiryo UI"/>
              </a:rPr>
              <a:t>Build</a:t>
            </a:r>
          </a:p>
          <a:p>
            <a:pPr algn="ctr"/>
            <a:r>
              <a:rPr lang="en-US" altLang="ja-JP" sz="2800" b="1" dirty="0" smtClean="0">
                <a:latin typeface="Meiryo UI"/>
                <a:ea typeface="Meiryo UI"/>
              </a:rPr>
              <a:t>Environment</a:t>
            </a:r>
            <a:endParaRPr lang="en-US" altLang="ja-JP" sz="2800" b="1" dirty="0">
              <a:latin typeface="Meiryo UI"/>
              <a:ea typeface="Meiryo UI"/>
            </a:endParaRPr>
          </a:p>
        </p:txBody>
      </p:sp>
      <p:sp>
        <p:nvSpPr>
          <p:cNvPr id="22" name="正方形/長方形 21"/>
          <p:cNvSpPr/>
          <p:nvPr/>
        </p:nvSpPr>
        <p:spPr>
          <a:xfrm>
            <a:off x="8989813" y="2394004"/>
            <a:ext cx="2867975" cy="954107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en-US" altLang="ja-JP" sz="2800" b="1" dirty="0" smtClean="0">
                <a:latin typeface="Meiryo UI"/>
                <a:ea typeface="Meiryo UI"/>
              </a:rPr>
              <a:t>Build</a:t>
            </a:r>
          </a:p>
          <a:p>
            <a:pPr algn="ctr"/>
            <a:r>
              <a:rPr lang="en-US" altLang="ja-JP" sz="2800" b="1" dirty="0" smtClean="0">
                <a:latin typeface="Meiryo UI"/>
                <a:ea typeface="Meiryo UI"/>
              </a:rPr>
              <a:t>Environment</a:t>
            </a:r>
            <a:endParaRPr lang="en-US" altLang="ja-JP" sz="2800" b="1" dirty="0">
              <a:latin typeface="Meiryo UI"/>
              <a:ea typeface="Meiryo UI"/>
            </a:endParaRPr>
          </a:p>
        </p:txBody>
      </p:sp>
      <p:sp>
        <p:nvSpPr>
          <p:cNvPr id="23" name="正方形/長方形 22"/>
          <p:cNvSpPr/>
          <p:nvPr/>
        </p:nvSpPr>
        <p:spPr>
          <a:xfrm>
            <a:off x="2469736" y="3514144"/>
            <a:ext cx="2867975" cy="1815882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en-US" altLang="ja-JP" sz="2800" b="1" dirty="0" smtClean="0">
                <a:latin typeface="Meiryo UI"/>
                <a:ea typeface="Meiryo UI"/>
              </a:rPr>
              <a:t>Travel Environment</a:t>
            </a:r>
          </a:p>
          <a:p>
            <a:pPr algn="ctr"/>
            <a:r>
              <a:rPr lang="en-US" altLang="ja-JP" sz="2800" b="1" dirty="0" smtClean="0">
                <a:latin typeface="Meiryo UI"/>
                <a:ea typeface="Meiryo UI"/>
              </a:rPr>
              <a:t>/</a:t>
            </a:r>
            <a:br>
              <a:rPr lang="en-US" altLang="ja-JP" sz="2800" b="1" dirty="0" smtClean="0">
                <a:latin typeface="Meiryo UI"/>
                <a:ea typeface="Meiryo UI"/>
              </a:rPr>
            </a:br>
            <a:r>
              <a:rPr lang="en-US" altLang="ja-JP" sz="2800" b="1" dirty="0" smtClean="0">
                <a:latin typeface="Meiryo UI"/>
                <a:ea typeface="Meiryo UI"/>
              </a:rPr>
              <a:t>behavior</a:t>
            </a:r>
            <a:endParaRPr lang="en-US" altLang="ja-JP" sz="2800" b="1" dirty="0">
              <a:latin typeface="Meiryo UI"/>
              <a:ea typeface="Meiryo UI"/>
            </a:endParaRPr>
          </a:p>
        </p:txBody>
      </p:sp>
      <p:pic>
        <p:nvPicPr>
          <p:cNvPr id="7" name="図 6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24150" y="2566100"/>
            <a:ext cx="1212388" cy="603237"/>
          </a:xfrm>
          <a:prstGeom prst="rect">
            <a:avLst/>
          </a:prstGeom>
        </p:spPr>
      </p:pic>
      <p:pic>
        <p:nvPicPr>
          <p:cNvPr id="24" name="図 23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90230" y="2079922"/>
            <a:ext cx="1212388" cy="603237"/>
          </a:xfrm>
          <a:prstGeom prst="rect">
            <a:avLst/>
          </a:prstGeom>
        </p:spPr>
      </p:pic>
      <p:pic>
        <p:nvPicPr>
          <p:cNvPr id="25" name="図 24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7711" y="5273652"/>
            <a:ext cx="936130" cy="1224043"/>
          </a:xfrm>
          <a:prstGeom prst="rect">
            <a:avLst/>
          </a:prstGeom>
        </p:spPr>
      </p:pic>
      <p:cxnSp>
        <p:nvCxnSpPr>
          <p:cNvPr id="26" name="直線コネクタ 25"/>
          <p:cNvCxnSpPr/>
          <p:nvPr/>
        </p:nvCxnSpPr>
        <p:spPr>
          <a:xfrm flipV="1">
            <a:off x="6273841" y="5371607"/>
            <a:ext cx="360050" cy="21603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直線コネクタ 26"/>
          <p:cNvCxnSpPr/>
          <p:nvPr/>
        </p:nvCxnSpPr>
        <p:spPr>
          <a:xfrm flipV="1">
            <a:off x="6285351" y="5773593"/>
            <a:ext cx="351670" cy="54446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直線コネクタ 27"/>
          <p:cNvCxnSpPr/>
          <p:nvPr/>
        </p:nvCxnSpPr>
        <p:spPr>
          <a:xfrm>
            <a:off x="6285351" y="6087577"/>
            <a:ext cx="348540" cy="6405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直線コネクタ 28"/>
          <p:cNvCxnSpPr/>
          <p:nvPr/>
        </p:nvCxnSpPr>
        <p:spPr>
          <a:xfrm>
            <a:off x="6286916" y="6311109"/>
            <a:ext cx="346975" cy="226692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フリーフォーム 29"/>
          <p:cNvSpPr/>
          <p:nvPr/>
        </p:nvSpPr>
        <p:spPr>
          <a:xfrm>
            <a:off x="5480386" y="5619660"/>
            <a:ext cx="442452" cy="577356"/>
          </a:xfrm>
          <a:custGeom>
            <a:avLst/>
            <a:gdLst>
              <a:gd name="connsiteX0" fmla="*/ 442452 w 442452"/>
              <a:gd name="connsiteY0" fmla="*/ 400376 h 577356"/>
              <a:gd name="connsiteX1" fmla="*/ 427704 w 442452"/>
              <a:gd name="connsiteY1" fmla="*/ 503614 h 577356"/>
              <a:gd name="connsiteX2" fmla="*/ 412955 w 442452"/>
              <a:gd name="connsiteY2" fmla="*/ 547860 h 577356"/>
              <a:gd name="connsiteX3" fmla="*/ 353962 w 442452"/>
              <a:gd name="connsiteY3" fmla="*/ 577356 h 577356"/>
              <a:gd name="connsiteX4" fmla="*/ 176981 w 442452"/>
              <a:gd name="connsiteY4" fmla="*/ 562608 h 577356"/>
              <a:gd name="connsiteX5" fmla="*/ 117988 w 442452"/>
              <a:gd name="connsiteY5" fmla="*/ 533111 h 577356"/>
              <a:gd name="connsiteX6" fmla="*/ 29497 w 442452"/>
              <a:gd name="connsiteY6" fmla="*/ 370879 h 577356"/>
              <a:gd name="connsiteX7" fmla="*/ 14749 w 442452"/>
              <a:gd name="connsiteY7" fmla="*/ 282389 h 577356"/>
              <a:gd name="connsiteX8" fmla="*/ 0 w 442452"/>
              <a:gd name="connsiteY8" fmla="*/ 238143 h 577356"/>
              <a:gd name="connsiteX9" fmla="*/ 14749 w 442452"/>
              <a:gd name="connsiteY9" fmla="*/ 90660 h 577356"/>
              <a:gd name="connsiteX10" fmla="*/ 29497 w 442452"/>
              <a:gd name="connsiteY10" fmla="*/ 31666 h 577356"/>
              <a:gd name="connsiteX11" fmla="*/ 73742 w 442452"/>
              <a:gd name="connsiteY11" fmla="*/ 2169 h 577356"/>
              <a:gd name="connsiteX12" fmla="*/ 383459 w 442452"/>
              <a:gd name="connsiteY12" fmla="*/ 16918 h 577356"/>
              <a:gd name="connsiteX13" fmla="*/ 412955 w 442452"/>
              <a:gd name="connsiteY13" fmla="*/ 105408 h 577356"/>
              <a:gd name="connsiteX14" fmla="*/ 412955 w 442452"/>
              <a:gd name="connsiteY14" fmla="*/ 267640 h 5773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442452" h="577356">
                <a:moveTo>
                  <a:pt x="442452" y="400376"/>
                </a:moveTo>
                <a:cubicBezTo>
                  <a:pt x="437536" y="434789"/>
                  <a:pt x="434521" y="469527"/>
                  <a:pt x="427704" y="503614"/>
                </a:cubicBezTo>
                <a:cubicBezTo>
                  <a:pt x="424655" y="518859"/>
                  <a:pt x="423948" y="536867"/>
                  <a:pt x="412955" y="547860"/>
                </a:cubicBezTo>
                <a:cubicBezTo>
                  <a:pt x="397409" y="563406"/>
                  <a:pt x="373626" y="567524"/>
                  <a:pt x="353962" y="577356"/>
                </a:cubicBezTo>
                <a:cubicBezTo>
                  <a:pt x="294968" y="572440"/>
                  <a:pt x="235165" y="573518"/>
                  <a:pt x="176981" y="562608"/>
                </a:cubicBezTo>
                <a:cubicBezTo>
                  <a:pt x="155372" y="558556"/>
                  <a:pt x="132695" y="549453"/>
                  <a:pt x="117988" y="533111"/>
                </a:cubicBezTo>
                <a:cubicBezTo>
                  <a:pt x="57227" y="465598"/>
                  <a:pt x="51800" y="437785"/>
                  <a:pt x="29497" y="370879"/>
                </a:cubicBezTo>
                <a:cubicBezTo>
                  <a:pt x="24581" y="341382"/>
                  <a:pt x="21236" y="311580"/>
                  <a:pt x="14749" y="282389"/>
                </a:cubicBezTo>
                <a:cubicBezTo>
                  <a:pt x="11376" y="267213"/>
                  <a:pt x="0" y="253689"/>
                  <a:pt x="0" y="238143"/>
                </a:cubicBezTo>
                <a:cubicBezTo>
                  <a:pt x="0" y="188737"/>
                  <a:pt x="7762" y="139570"/>
                  <a:pt x="14749" y="90660"/>
                </a:cubicBezTo>
                <a:cubicBezTo>
                  <a:pt x="17616" y="70594"/>
                  <a:pt x="18253" y="48532"/>
                  <a:pt x="29497" y="31666"/>
                </a:cubicBezTo>
                <a:cubicBezTo>
                  <a:pt x="39329" y="16918"/>
                  <a:pt x="58994" y="12001"/>
                  <a:pt x="73742" y="2169"/>
                </a:cubicBezTo>
                <a:cubicBezTo>
                  <a:pt x="176981" y="7085"/>
                  <a:pt x="284581" y="-13175"/>
                  <a:pt x="383459" y="16918"/>
                </a:cubicBezTo>
                <a:cubicBezTo>
                  <a:pt x="413204" y="25971"/>
                  <a:pt x="412955" y="74316"/>
                  <a:pt x="412955" y="105408"/>
                </a:cubicBezTo>
                <a:lnTo>
                  <a:pt x="412955" y="267640"/>
                </a:lnTo>
              </a:path>
            </a:pathLst>
          </a:custGeom>
          <a:noFill/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1" name="正方形/長方形 30"/>
          <p:cNvSpPr/>
          <p:nvPr/>
        </p:nvSpPr>
        <p:spPr>
          <a:xfrm>
            <a:off x="6669473" y="5479622"/>
            <a:ext cx="2472343" cy="9541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2800" b="1" dirty="0" smtClean="0">
                <a:latin typeface="Meiryo UI" pitchFamily="50" charset="-128"/>
                <a:ea typeface="Meiryo UI" pitchFamily="50" charset="-128"/>
              </a:rPr>
              <a:t>Behavior</a:t>
            </a:r>
            <a:br>
              <a:rPr lang="en-US" altLang="ja-JP" sz="2800" b="1" dirty="0" smtClean="0">
                <a:latin typeface="Meiryo UI" pitchFamily="50" charset="-128"/>
                <a:ea typeface="Meiryo UI" pitchFamily="50" charset="-128"/>
              </a:rPr>
            </a:br>
            <a:r>
              <a:rPr lang="en-US" altLang="ja-JP" sz="2800" b="1" dirty="0" smtClean="0">
                <a:latin typeface="Meiryo UI" pitchFamily="50" charset="-128"/>
                <a:ea typeface="Meiryo UI" pitchFamily="50" charset="-128"/>
              </a:rPr>
              <a:t>(How to do)</a:t>
            </a:r>
            <a:endParaRPr lang="ja-JP" altLang="en-US" sz="2800" dirty="0"/>
          </a:p>
        </p:txBody>
      </p:sp>
      <p:sp>
        <p:nvSpPr>
          <p:cNvPr id="32" name="正方形/長方形 31"/>
          <p:cNvSpPr/>
          <p:nvPr/>
        </p:nvSpPr>
        <p:spPr>
          <a:xfrm>
            <a:off x="3435837" y="5836384"/>
            <a:ext cx="2692404" cy="9541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2800" b="1" dirty="0" smtClean="0">
                <a:latin typeface="Meiryo UI" pitchFamily="50" charset="-128"/>
                <a:ea typeface="Meiryo UI" pitchFamily="50" charset="-128"/>
              </a:rPr>
              <a:t>Attitude</a:t>
            </a:r>
            <a:br>
              <a:rPr lang="en-US" altLang="ja-JP" sz="2800" b="1" dirty="0" smtClean="0">
                <a:latin typeface="Meiryo UI" pitchFamily="50" charset="-128"/>
                <a:ea typeface="Meiryo UI" pitchFamily="50" charset="-128"/>
              </a:rPr>
            </a:br>
            <a:r>
              <a:rPr lang="en-US" altLang="ja-JP" sz="2800" b="1" dirty="0" smtClean="0">
                <a:latin typeface="Meiryo UI" pitchFamily="50" charset="-128"/>
                <a:ea typeface="Meiryo UI" pitchFamily="50" charset="-128"/>
              </a:rPr>
              <a:t>(How to feel)</a:t>
            </a:r>
            <a:endParaRPr lang="ja-JP" altLang="en-US" sz="2800" dirty="0"/>
          </a:p>
        </p:txBody>
      </p:sp>
    </p:spTree>
    <p:extLst>
      <p:ext uri="{BB962C8B-B14F-4D97-AF65-F5344CB8AC3E}">
        <p14:creationId xmlns:p14="http://schemas.microsoft.com/office/powerpoint/2010/main" val="31666069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1"/>
          <p:cNvSpPr>
            <a:spLocks noGrp="1"/>
          </p:cNvSpPr>
          <p:nvPr>
            <p:ph type="title"/>
          </p:nvPr>
        </p:nvSpPr>
        <p:spPr>
          <a:xfrm>
            <a:off x="119170" y="116540"/>
            <a:ext cx="4937506" cy="523220"/>
          </a:xfrm>
        </p:spPr>
        <p:txBody>
          <a:bodyPr/>
          <a:lstStyle/>
          <a:p>
            <a:pPr algn="l"/>
            <a:r>
              <a:rPr lang="en-US" altLang="ja-JP" sz="2800" b="1" dirty="0" smtClean="0">
                <a:latin typeface="Meiryo UI" pitchFamily="50" charset="-128"/>
                <a:ea typeface="Meiryo UI" pitchFamily="50" charset="-128"/>
              </a:rPr>
              <a:t>3-1. Literature review(1)</a:t>
            </a:r>
            <a:endParaRPr lang="ja-JP" altLang="en-US" sz="2800" b="1" dirty="0">
              <a:latin typeface="Meiryo UI" pitchFamily="50" charset="-128"/>
              <a:ea typeface="Meiryo UI" pitchFamily="50" charset="-128"/>
            </a:endParaRPr>
          </a:p>
        </p:txBody>
      </p:sp>
      <p:graphicFrame>
        <p:nvGraphicFramePr>
          <p:cNvPr id="6" name="表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03484059"/>
              </p:ext>
            </p:extLst>
          </p:nvPr>
        </p:nvGraphicFramePr>
        <p:xfrm>
          <a:off x="119170" y="1708260"/>
          <a:ext cx="11953660" cy="2865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3231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760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960550">
                  <a:extLst>
                    <a:ext uri="{9D8B030D-6E8A-4147-A177-3AD203B41FA5}">
                      <a16:colId xmlns:a16="http://schemas.microsoft.com/office/drawing/2014/main" val="53471679"/>
                    </a:ext>
                  </a:extLst>
                </a:gridCol>
              </a:tblGrid>
              <a:tr h="370467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b="1" dirty="0" smtClean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Paper</a:t>
                      </a:r>
                      <a:r>
                        <a:rPr kumimoji="1" lang="en-US" altLang="ja-JP" sz="2000" b="1" baseline="0" dirty="0" smtClean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 </a:t>
                      </a:r>
                      <a:endParaRPr kumimoji="1" lang="en-US" altLang="ja-JP" sz="2000" b="1" dirty="0" smtClean="0">
                        <a:solidFill>
                          <a:schemeClr val="bg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ja-JP" sz="2000" dirty="0" smtClean="0">
                          <a:latin typeface="Meiryo UI" pitchFamily="50" charset="-128"/>
                          <a:ea typeface="Meiryo UI" pitchFamily="50" charset="-128"/>
                        </a:rPr>
                        <a:t>Outline</a:t>
                      </a:r>
                      <a:endParaRPr lang="ja-JP" altLang="en-US" sz="2000" dirty="0" smtClean="0">
                        <a:latin typeface="Meiryo UI" pitchFamily="50" charset="-128"/>
                        <a:ea typeface="Meiryo UI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ja-JP" sz="2000" dirty="0" smtClean="0">
                          <a:latin typeface="Meiryo UI" pitchFamily="50" charset="-128"/>
                          <a:ea typeface="Meiryo UI" pitchFamily="50" charset="-128"/>
                        </a:rPr>
                        <a:t>Others</a:t>
                      </a:r>
                      <a:endParaRPr lang="ja-JP" altLang="en-US" sz="2000" dirty="0" smtClean="0">
                        <a:latin typeface="Meiryo UI" pitchFamily="50" charset="-128"/>
                        <a:ea typeface="Meiryo UI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98447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800" b="0" kern="1200" dirty="0" smtClean="0">
                          <a:solidFill>
                            <a:schemeClr val="dk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Cao, </a:t>
                      </a:r>
                      <a:r>
                        <a:rPr kumimoji="1" lang="en-US" altLang="ja-JP" sz="1800" b="0" kern="1200" dirty="0" err="1" smtClean="0">
                          <a:solidFill>
                            <a:schemeClr val="dk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2006a</a:t>
                      </a:r>
                      <a:endParaRPr kumimoji="1" lang="ja-JP" altLang="en-US" sz="1800" b="0" kern="1200" dirty="0" smtClean="0">
                        <a:solidFill>
                          <a:schemeClr val="dk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800" b="0" dirty="0" smtClean="0">
                          <a:solidFill>
                            <a:schemeClr val="tx1"/>
                          </a:solidFill>
                          <a:effectLst/>
                          <a:latin typeface="Meiryo UI" pitchFamily="50" charset="-128"/>
                          <a:ea typeface="Meiryo UI" pitchFamily="50" charset="-128"/>
                        </a:rPr>
                        <a:t>Variation in travel behavior owes more to conscious factors than land availability</a:t>
                      </a:r>
                      <a:endParaRPr lang="ja-JP" altLang="en-US" sz="1800" b="0" dirty="0" smtClean="0">
                        <a:solidFill>
                          <a:schemeClr val="tx1"/>
                        </a:solidFill>
                        <a:effectLst/>
                        <a:latin typeface="Meiryo UI" pitchFamily="50" charset="-128"/>
                        <a:ea typeface="Meiryo UI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800" b="0" dirty="0" smtClean="0">
                          <a:solidFill>
                            <a:schemeClr val="tx1"/>
                          </a:solidFill>
                          <a:effectLst/>
                          <a:latin typeface="Meiryo UI" pitchFamily="50" charset="-128"/>
                          <a:ea typeface="Meiryo UI" pitchFamily="50" charset="-128"/>
                        </a:rPr>
                        <a:t>Travel behavior is </a:t>
                      </a:r>
                      <a:r>
                        <a:rPr lang="en-US" altLang="ja-JP" sz="1800" b="0" dirty="0" smtClean="0">
                          <a:solidFill>
                            <a:srgbClr val="0000FF"/>
                          </a:solidFill>
                          <a:effectLst/>
                          <a:latin typeface="Meiryo UI" pitchFamily="50" charset="-128"/>
                          <a:ea typeface="Meiryo UI" pitchFamily="50" charset="-128"/>
                        </a:rPr>
                        <a:t>less influenced by the environment. </a:t>
                      </a:r>
                      <a:endParaRPr lang="ja-JP" altLang="en-US" sz="1800" b="0" dirty="0" smtClean="0">
                        <a:solidFill>
                          <a:srgbClr val="0000FF"/>
                        </a:solidFill>
                        <a:effectLst/>
                        <a:latin typeface="Meiryo UI" pitchFamily="50" charset="-128"/>
                        <a:ea typeface="Meiryo UI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54924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800" b="0" kern="1200" dirty="0" smtClean="0">
                          <a:solidFill>
                            <a:schemeClr val="dk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Cao, </a:t>
                      </a:r>
                      <a:r>
                        <a:rPr kumimoji="1" lang="en-US" altLang="ja-JP" sz="1800" b="0" kern="1200" dirty="0" err="1" smtClean="0">
                          <a:solidFill>
                            <a:schemeClr val="dk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2006b</a:t>
                      </a:r>
                      <a:endParaRPr kumimoji="1" lang="ja-JP" altLang="en-US" sz="1800" b="0" kern="1200" dirty="0" smtClean="0">
                        <a:solidFill>
                          <a:schemeClr val="dk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800" b="0" dirty="0" smtClean="0">
                          <a:solidFill>
                            <a:schemeClr val="tx1"/>
                          </a:solidFill>
                          <a:effectLst/>
                          <a:latin typeface="Meiryo UI" pitchFamily="50" charset="-128"/>
                          <a:ea typeface="Meiryo UI" pitchFamily="50" charset="-128"/>
                        </a:rPr>
                        <a:t>Suburban environments more often inhibit urban travel behavior than suburban environments inhibit suburban travel behavior.</a:t>
                      </a:r>
                      <a:endParaRPr lang="ja-JP" altLang="en-US" sz="1800" b="0" dirty="0" smtClean="0">
                        <a:solidFill>
                          <a:schemeClr val="tx1"/>
                        </a:solidFill>
                        <a:effectLst/>
                        <a:latin typeface="Meiryo UI" pitchFamily="50" charset="-128"/>
                        <a:ea typeface="Meiryo UI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800" b="0" dirty="0" smtClean="0">
                          <a:solidFill>
                            <a:schemeClr val="tx1"/>
                          </a:solidFill>
                          <a:effectLst/>
                          <a:latin typeface="Meiryo UI" pitchFamily="50" charset="-128"/>
                          <a:ea typeface="Meiryo UI" pitchFamily="50" charset="-128"/>
                        </a:rPr>
                        <a:t>Directed influence by the built environment, </a:t>
                      </a:r>
                      <a:r>
                        <a:rPr lang="en-US" altLang="ja-JP" sz="1800" b="0" dirty="0" smtClean="0">
                          <a:solidFill>
                            <a:srgbClr val="0000FF"/>
                          </a:solidFill>
                          <a:effectLst/>
                          <a:latin typeface="Meiryo UI" pitchFamily="50" charset="-128"/>
                          <a:ea typeface="Meiryo UI" pitchFamily="50" charset="-128"/>
                        </a:rPr>
                        <a:t>independent of self-selection </a:t>
                      </a:r>
                      <a:endParaRPr lang="ja-JP" altLang="en-US" sz="1800" b="0" dirty="0" smtClean="0">
                        <a:solidFill>
                          <a:srgbClr val="0000FF"/>
                        </a:solidFill>
                        <a:effectLst/>
                        <a:latin typeface="Meiryo UI" pitchFamily="50" charset="-128"/>
                        <a:ea typeface="Meiryo UI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54342098"/>
                  </a:ext>
                </a:extLst>
              </a:tr>
              <a:tr h="854924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20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Chatman(2005)</a:t>
                      </a:r>
                      <a:endParaRPr kumimoji="1" lang="ja-JP" altLang="en-US" sz="2000" b="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800" b="0" dirty="0" smtClean="0">
                          <a:solidFill>
                            <a:schemeClr val="tx1"/>
                          </a:solidFill>
                          <a:effectLst/>
                          <a:latin typeface="Meiryo UI" pitchFamily="50" charset="-128"/>
                          <a:ea typeface="Meiryo UI" pitchFamily="50" charset="-128"/>
                        </a:rPr>
                        <a:t>The built environment is not significantly different between those who are modally aware and those who are not.</a:t>
                      </a:r>
                      <a:endParaRPr lang="ja-JP" altLang="en-US" sz="1800" b="0" dirty="0" smtClean="0">
                        <a:solidFill>
                          <a:schemeClr val="tx1"/>
                        </a:solidFill>
                        <a:effectLst/>
                        <a:latin typeface="Meiryo UI" pitchFamily="50" charset="-128"/>
                        <a:ea typeface="Meiryo UI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800" b="0" dirty="0" smtClean="0">
                          <a:solidFill>
                            <a:schemeClr val="tx1"/>
                          </a:solidFill>
                          <a:effectLst/>
                          <a:latin typeface="Meiryo UI" pitchFamily="50" charset="-128"/>
                          <a:ea typeface="Meiryo UI" pitchFamily="50" charset="-128"/>
                        </a:rPr>
                        <a:t>Housing choice does </a:t>
                      </a:r>
                      <a:r>
                        <a:rPr lang="en-US" altLang="ja-JP" sz="1800" b="0" dirty="0" smtClean="0">
                          <a:solidFill>
                            <a:srgbClr val="0000FF"/>
                          </a:solidFill>
                          <a:effectLst/>
                          <a:latin typeface="Meiryo UI" pitchFamily="50" charset="-128"/>
                          <a:ea typeface="Meiryo UI" pitchFamily="50" charset="-128"/>
                        </a:rPr>
                        <a:t>not significantly explain travel behavior</a:t>
                      </a:r>
                      <a:endParaRPr lang="ja-JP" altLang="en-US" sz="1800" b="0" dirty="0" smtClean="0">
                        <a:solidFill>
                          <a:srgbClr val="0000FF"/>
                        </a:solidFill>
                        <a:effectLst/>
                        <a:latin typeface="Meiryo UI" pitchFamily="50" charset="-128"/>
                        <a:ea typeface="Meiryo UI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92752948"/>
                  </a:ext>
                </a:extLst>
              </a:tr>
            </a:tbl>
          </a:graphicData>
        </a:graphic>
      </p:graphicFrame>
      <p:sp>
        <p:nvSpPr>
          <p:cNvPr id="8" name="角丸四角形 7"/>
          <p:cNvSpPr/>
          <p:nvPr/>
        </p:nvSpPr>
        <p:spPr>
          <a:xfrm>
            <a:off x="95397" y="5058300"/>
            <a:ext cx="11977433" cy="1035070"/>
          </a:xfrm>
          <a:prstGeom prst="roundRect">
            <a:avLst/>
          </a:prstGeom>
          <a:solidFill>
            <a:srgbClr val="3366FF"/>
          </a:solidFill>
          <a:ln w="635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32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Only a one-way model from built environment to travel </a:t>
            </a:r>
            <a:r>
              <a:rPr lang="en-US" altLang="ja-JP" sz="3200" b="1" dirty="0" smtClean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behavior</a:t>
            </a:r>
            <a:endParaRPr lang="ja-JP" altLang="en-US" sz="3200" b="1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422213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1"/>
          <p:cNvSpPr>
            <a:spLocks noGrp="1"/>
          </p:cNvSpPr>
          <p:nvPr>
            <p:ph type="title"/>
          </p:nvPr>
        </p:nvSpPr>
        <p:spPr>
          <a:xfrm>
            <a:off x="119170" y="116540"/>
            <a:ext cx="4937506" cy="523220"/>
          </a:xfrm>
        </p:spPr>
        <p:txBody>
          <a:bodyPr/>
          <a:lstStyle/>
          <a:p>
            <a:pPr algn="l"/>
            <a:r>
              <a:rPr lang="en-US" altLang="ja-JP" sz="2800" b="1" dirty="0" smtClean="0">
                <a:latin typeface="Meiryo UI" pitchFamily="50" charset="-128"/>
                <a:ea typeface="Meiryo UI" pitchFamily="50" charset="-128"/>
              </a:rPr>
              <a:t>3-1. Literature review(1)</a:t>
            </a:r>
            <a:endParaRPr lang="ja-JP" altLang="en-US" sz="2800" b="1" dirty="0">
              <a:latin typeface="Meiryo UI" pitchFamily="50" charset="-128"/>
              <a:ea typeface="Meiryo UI" pitchFamily="50" charset="-128"/>
            </a:endParaRPr>
          </a:p>
        </p:txBody>
      </p:sp>
      <p:graphicFrame>
        <p:nvGraphicFramePr>
          <p:cNvPr id="6" name="表 5"/>
          <p:cNvGraphicFramePr>
            <a:graphicFrameLocks noGrp="1"/>
          </p:cNvGraphicFramePr>
          <p:nvPr>
            <p:extLst/>
          </p:nvPr>
        </p:nvGraphicFramePr>
        <p:xfrm>
          <a:off x="119170" y="1708260"/>
          <a:ext cx="11953660" cy="2865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3231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760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960550">
                  <a:extLst>
                    <a:ext uri="{9D8B030D-6E8A-4147-A177-3AD203B41FA5}">
                      <a16:colId xmlns:a16="http://schemas.microsoft.com/office/drawing/2014/main" val="53471679"/>
                    </a:ext>
                  </a:extLst>
                </a:gridCol>
              </a:tblGrid>
              <a:tr h="370467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b="1" dirty="0" smtClean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Paper</a:t>
                      </a:r>
                      <a:r>
                        <a:rPr kumimoji="1" lang="en-US" altLang="ja-JP" sz="2000" b="1" baseline="0" dirty="0" smtClean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 </a:t>
                      </a:r>
                      <a:endParaRPr kumimoji="1" lang="en-US" altLang="ja-JP" sz="2000" b="1" dirty="0" smtClean="0">
                        <a:solidFill>
                          <a:schemeClr val="bg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ja-JP" sz="2000" dirty="0" smtClean="0">
                          <a:latin typeface="Meiryo UI" pitchFamily="50" charset="-128"/>
                          <a:ea typeface="Meiryo UI" pitchFamily="50" charset="-128"/>
                        </a:rPr>
                        <a:t>Outline</a:t>
                      </a:r>
                      <a:endParaRPr lang="ja-JP" altLang="en-US" sz="2000" dirty="0" smtClean="0">
                        <a:latin typeface="Meiryo UI" pitchFamily="50" charset="-128"/>
                        <a:ea typeface="Meiryo UI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ja-JP" sz="2000" dirty="0" smtClean="0">
                          <a:latin typeface="Meiryo UI" pitchFamily="50" charset="-128"/>
                          <a:ea typeface="Meiryo UI" pitchFamily="50" charset="-128"/>
                        </a:rPr>
                        <a:t>Others</a:t>
                      </a:r>
                      <a:endParaRPr lang="ja-JP" altLang="en-US" sz="2000" dirty="0" smtClean="0">
                        <a:latin typeface="Meiryo UI" pitchFamily="50" charset="-128"/>
                        <a:ea typeface="Meiryo UI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98447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800" b="0" kern="1200" dirty="0" smtClean="0">
                          <a:solidFill>
                            <a:schemeClr val="dk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Cao, </a:t>
                      </a:r>
                      <a:r>
                        <a:rPr kumimoji="1" lang="en-US" altLang="ja-JP" sz="1800" b="0" kern="1200" dirty="0" err="1" smtClean="0">
                          <a:solidFill>
                            <a:schemeClr val="dk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2006a</a:t>
                      </a:r>
                      <a:endParaRPr kumimoji="1" lang="ja-JP" altLang="en-US" sz="1800" b="0" kern="1200" dirty="0" smtClean="0">
                        <a:solidFill>
                          <a:schemeClr val="dk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800" b="0" dirty="0" smtClean="0">
                          <a:solidFill>
                            <a:schemeClr val="tx1"/>
                          </a:solidFill>
                          <a:effectLst/>
                          <a:latin typeface="Meiryo UI" pitchFamily="50" charset="-128"/>
                          <a:ea typeface="Meiryo UI" pitchFamily="50" charset="-128"/>
                        </a:rPr>
                        <a:t>Variation in travel behavior owes more to conscious factors than land availability</a:t>
                      </a:r>
                      <a:endParaRPr lang="ja-JP" altLang="en-US" sz="1800" b="0" dirty="0" smtClean="0">
                        <a:solidFill>
                          <a:schemeClr val="tx1"/>
                        </a:solidFill>
                        <a:effectLst/>
                        <a:latin typeface="Meiryo UI" pitchFamily="50" charset="-128"/>
                        <a:ea typeface="Meiryo UI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800" b="0" dirty="0" smtClean="0">
                          <a:solidFill>
                            <a:schemeClr val="tx1"/>
                          </a:solidFill>
                          <a:effectLst/>
                          <a:latin typeface="Meiryo UI" pitchFamily="50" charset="-128"/>
                          <a:ea typeface="Meiryo UI" pitchFamily="50" charset="-128"/>
                        </a:rPr>
                        <a:t>Travel behavior is </a:t>
                      </a:r>
                      <a:r>
                        <a:rPr lang="en-US" altLang="ja-JP" sz="1800" b="0" dirty="0" smtClean="0">
                          <a:solidFill>
                            <a:srgbClr val="0000FF"/>
                          </a:solidFill>
                          <a:effectLst/>
                          <a:latin typeface="Meiryo UI" pitchFamily="50" charset="-128"/>
                          <a:ea typeface="Meiryo UI" pitchFamily="50" charset="-128"/>
                        </a:rPr>
                        <a:t>less influenced by the environment. </a:t>
                      </a:r>
                      <a:endParaRPr lang="ja-JP" altLang="en-US" sz="1800" b="0" dirty="0" smtClean="0">
                        <a:solidFill>
                          <a:srgbClr val="0000FF"/>
                        </a:solidFill>
                        <a:effectLst/>
                        <a:latin typeface="Meiryo UI" pitchFamily="50" charset="-128"/>
                        <a:ea typeface="Meiryo UI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54924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800" b="0" kern="1200" dirty="0" smtClean="0">
                          <a:solidFill>
                            <a:schemeClr val="dk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Cao, </a:t>
                      </a:r>
                      <a:r>
                        <a:rPr kumimoji="1" lang="en-US" altLang="ja-JP" sz="1800" b="0" kern="1200" dirty="0" err="1" smtClean="0">
                          <a:solidFill>
                            <a:schemeClr val="dk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2006b</a:t>
                      </a:r>
                      <a:endParaRPr kumimoji="1" lang="ja-JP" altLang="en-US" sz="1800" b="0" kern="1200" dirty="0" smtClean="0">
                        <a:solidFill>
                          <a:schemeClr val="dk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800" b="0" dirty="0" smtClean="0">
                          <a:solidFill>
                            <a:schemeClr val="tx1"/>
                          </a:solidFill>
                          <a:effectLst/>
                          <a:latin typeface="Meiryo UI" pitchFamily="50" charset="-128"/>
                          <a:ea typeface="Meiryo UI" pitchFamily="50" charset="-128"/>
                        </a:rPr>
                        <a:t>Suburban environments more often inhibit urban travel behavior than suburban environments inhibit suburban travel behavior.</a:t>
                      </a:r>
                      <a:endParaRPr lang="ja-JP" altLang="en-US" sz="1800" b="0" dirty="0" smtClean="0">
                        <a:solidFill>
                          <a:schemeClr val="tx1"/>
                        </a:solidFill>
                        <a:effectLst/>
                        <a:latin typeface="Meiryo UI" pitchFamily="50" charset="-128"/>
                        <a:ea typeface="Meiryo UI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800" b="0" dirty="0" smtClean="0">
                          <a:solidFill>
                            <a:schemeClr val="tx1"/>
                          </a:solidFill>
                          <a:effectLst/>
                          <a:latin typeface="Meiryo UI" pitchFamily="50" charset="-128"/>
                          <a:ea typeface="Meiryo UI" pitchFamily="50" charset="-128"/>
                        </a:rPr>
                        <a:t>Directed influence by the built environment, </a:t>
                      </a:r>
                      <a:r>
                        <a:rPr lang="en-US" altLang="ja-JP" sz="1800" b="0" dirty="0" smtClean="0">
                          <a:solidFill>
                            <a:srgbClr val="0000FF"/>
                          </a:solidFill>
                          <a:effectLst/>
                          <a:latin typeface="Meiryo UI" pitchFamily="50" charset="-128"/>
                          <a:ea typeface="Meiryo UI" pitchFamily="50" charset="-128"/>
                        </a:rPr>
                        <a:t>independent of self-selection </a:t>
                      </a:r>
                      <a:endParaRPr lang="ja-JP" altLang="en-US" sz="1800" b="0" dirty="0" smtClean="0">
                        <a:solidFill>
                          <a:srgbClr val="0000FF"/>
                        </a:solidFill>
                        <a:effectLst/>
                        <a:latin typeface="Meiryo UI" pitchFamily="50" charset="-128"/>
                        <a:ea typeface="Meiryo UI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54342098"/>
                  </a:ext>
                </a:extLst>
              </a:tr>
              <a:tr h="854924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20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Chatman(2005)</a:t>
                      </a:r>
                      <a:endParaRPr kumimoji="1" lang="ja-JP" altLang="en-US" sz="2000" b="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800" b="0" dirty="0" smtClean="0">
                          <a:solidFill>
                            <a:schemeClr val="tx1"/>
                          </a:solidFill>
                          <a:effectLst/>
                          <a:latin typeface="Meiryo UI" pitchFamily="50" charset="-128"/>
                          <a:ea typeface="Meiryo UI" pitchFamily="50" charset="-128"/>
                        </a:rPr>
                        <a:t>The built environment is not significantly different between those who are modally aware and those who are not.</a:t>
                      </a:r>
                      <a:endParaRPr lang="ja-JP" altLang="en-US" sz="1800" b="0" dirty="0" smtClean="0">
                        <a:solidFill>
                          <a:schemeClr val="tx1"/>
                        </a:solidFill>
                        <a:effectLst/>
                        <a:latin typeface="Meiryo UI" pitchFamily="50" charset="-128"/>
                        <a:ea typeface="Meiryo UI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800" b="0" dirty="0" smtClean="0">
                          <a:solidFill>
                            <a:schemeClr val="tx1"/>
                          </a:solidFill>
                          <a:effectLst/>
                          <a:latin typeface="Meiryo UI" pitchFamily="50" charset="-128"/>
                          <a:ea typeface="Meiryo UI" pitchFamily="50" charset="-128"/>
                        </a:rPr>
                        <a:t>Housing choice does </a:t>
                      </a:r>
                      <a:r>
                        <a:rPr lang="en-US" altLang="ja-JP" sz="1800" b="0" dirty="0" smtClean="0">
                          <a:solidFill>
                            <a:srgbClr val="0000FF"/>
                          </a:solidFill>
                          <a:effectLst/>
                          <a:latin typeface="Meiryo UI" pitchFamily="50" charset="-128"/>
                          <a:ea typeface="Meiryo UI" pitchFamily="50" charset="-128"/>
                        </a:rPr>
                        <a:t>not significantly explain travel behavior</a:t>
                      </a:r>
                      <a:endParaRPr lang="ja-JP" altLang="en-US" sz="1800" b="0" dirty="0" smtClean="0">
                        <a:solidFill>
                          <a:srgbClr val="0000FF"/>
                        </a:solidFill>
                        <a:effectLst/>
                        <a:latin typeface="Meiryo UI" pitchFamily="50" charset="-128"/>
                        <a:ea typeface="Meiryo UI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92752948"/>
                  </a:ext>
                </a:extLst>
              </a:tr>
            </a:tbl>
          </a:graphicData>
        </a:graphic>
      </p:graphicFrame>
      <p:sp>
        <p:nvSpPr>
          <p:cNvPr id="8" name="角丸四角形 7"/>
          <p:cNvSpPr/>
          <p:nvPr/>
        </p:nvSpPr>
        <p:spPr>
          <a:xfrm>
            <a:off x="95397" y="5058300"/>
            <a:ext cx="11977433" cy="1035070"/>
          </a:xfrm>
          <a:prstGeom prst="roundRect">
            <a:avLst/>
          </a:prstGeom>
          <a:solidFill>
            <a:srgbClr val="3366FF"/>
          </a:solidFill>
          <a:ln w="635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3200" b="1" dirty="0" smtClean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Just </a:t>
            </a:r>
            <a:r>
              <a:rPr lang="en-US" altLang="ja-JP" sz="32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a one-way model from built environment to travel </a:t>
            </a:r>
            <a:r>
              <a:rPr lang="en-US" altLang="ja-JP" sz="3200" b="1" dirty="0" smtClean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behavior</a:t>
            </a:r>
            <a:endParaRPr lang="ja-JP" altLang="en-US" sz="3200" b="1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" name="正方形/長方形 1"/>
          <p:cNvSpPr/>
          <p:nvPr/>
        </p:nvSpPr>
        <p:spPr>
          <a:xfrm>
            <a:off x="2390832" y="2132820"/>
            <a:ext cx="9649340" cy="576080"/>
          </a:xfrm>
          <a:prstGeom prst="rect">
            <a:avLst/>
          </a:prstGeom>
          <a:solidFill>
            <a:schemeClr val="bg1">
              <a:lumMod val="95000"/>
            </a:schemeClr>
          </a:solidFill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r>
              <a:rPr kumimoji="1" lang="en-US" altLang="ja-JP" sz="28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Travel behaviors are derived from several reasons</a:t>
            </a:r>
            <a:endParaRPr kumimoji="1" lang="ja-JP" altLang="en-US" sz="28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7" name="正方形/長方形 6"/>
          <p:cNvSpPr/>
          <p:nvPr/>
        </p:nvSpPr>
        <p:spPr>
          <a:xfrm>
            <a:off x="2390832" y="2845420"/>
            <a:ext cx="9649340" cy="727600"/>
          </a:xfrm>
          <a:prstGeom prst="rect">
            <a:avLst/>
          </a:prstGeom>
          <a:solidFill>
            <a:schemeClr val="bg1">
              <a:lumMod val="95000"/>
            </a:schemeClr>
          </a:solidFill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r>
              <a:rPr lang="en-US" altLang="ja-JP" sz="2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Difficult for suburban people to go urban</a:t>
            </a:r>
            <a:endParaRPr kumimoji="1" lang="ja-JP" altLang="en-US" sz="28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9" name="正方形/長方形 8"/>
          <p:cNvSpPr/>
          <p:nvPr/>
        </p:nvSpPr>
        <p:spPr>
          <a:xfrm>
            <a:off x="2390832" y="3709400"/>
            <a:ext cx="9649340" cy="799750"/>
          </a:xfrm>
          <a:prstGeom prst="rect">
            <a:avLst/>
          </a:prstGeom>
          <a:solidFill>
            <a:schemeClr val="bg1">
              <a:lumMod val="95000"/>
            </a:schemeClr>
          </a:solidFill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r>
              <a:rPr lang="en-US" altLang="ja-JP" sz="2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B</a:t>
            </a:r>
            <a:r>
              <a:rPr lang="en-US" altLang="ja-JP" sz="28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uilt </a:t>
            </a:r>
            <a:r>
              <a:rPr lang="en-US" altLang="ja-JP" sz="2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environment is </a:t>
            </a:r>
            <a:r>
              <a:rPr lang="en-US" altLang="ja-JP" sz="28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not so important for moving</a:t>
            </a:r>
            <a:endParaRPr kumimoji="1" lang="ja-JP" altLang="en-US" sz="28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9533148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1"/>
          <p:cNvSpPr>
            <a:spLocks noGrp="1"/>
          </p:cNvSpPr>
          <p:nvPr>
            <p:ph type="title"/>
          </p:nvPr>
        </p:nvSpPr>
        <p:spPr>
          <a:xfrm>
            <a:off x="119170" y="116540"/>
            <a:ext cx="4937506" cy="523220"/>
          </a:xfrm>
        </p:spPr>
        <p:txBody>
          <a:bodyPr/>
          <a:lstStyle/>
          <a:p>
            <a:pPr algn="l"/>
            <a:r>
              <a:rPr lang="en-US" altLang="ja-JP" sz="2800" b="1" dirty="0" smtClean="0">
                <a:latin typeface="Meiryo UI" pitchFamily="50" charset="-128"/>
                <a:ea typeface="Meiryo UI" pitchFamily="50" charset="-128"/>
              </a:rPr>
              <a:t>3-2. Literature review(2)</a:t>
            </a:r>
            <a:endParaRPr lang="ja-JP" altLang="en-US" sz="2800" b="1" dirty="0">
              <a:latin typeface="Meiryo UI" pitchFamily="50" charset="-128"/>
              <a:ea typeface="Meiryo UI" pitchFamily="50" charset="-128"/>
            </a:endParaRPr>
          </a:p>
        </p:txBody>
      </p:sp>
      <p:graphicFrame>
        <p:nvGraphicFramePr>
          <p:cNvPr id="9" name="表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70334579"/>
              </p:ext>
            </p:extLst>
          </p:nvPr>
        </p:nvGraphicFramePr>
        <p:xfrm>
          <a:off x="119170" y="918285"/>
          <a:ext cx="11953660" cy="51389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4427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0488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960550">
                  <a:extLst>
                    <a:ext uri="{9D8B030D-6E8A-4147-A177-3AD203B41FA5}">
                      <a16:colId xmlns:a16="http://schemas.microsoft.com/office/drawing/2014/main" val="53471679"/>
                    </a:ext>
                  </a:extLst>
                </a:gridCol>
              </a:tblGrid>
              <a:tr h="25908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b="1" dirty="0" smtClean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Paper</a:t>
                      </a:r>
                      <a:r>
                        <a:rPr kumimoji="1" lang="en-US" altLang="ja-JP" sz="2000" b="1" baseline="0" dirty="0" smtClean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 </a:t>
                      </a:r>
                      <a:endParaRPr kumimoji="1" lang="en-US" altLang="ja-JP" sz="2000" b="1" dirty="0" smtClean="0">
                        <a:solidFill>
                          <a:schemeClr val="bg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ja-JP" sz="2000" dirty="0" smtClean="0">
                          <a:latin typeface="Meiryo UI" pitchFamily="50" charset="-128"/>
                          <a:ea typeface="Meiryo UI" pitchFamily="50" charset="-128"/>
                        </a:rPr>
                        <a:t>Outline</a:t>
                      </a:r>
                      <a:endParaRPr lang="ja-JP" altLang="en-US" sz="2000" dirty="0" smtClean="0">
                        <a:latin typeface="Meiryo UI" pitchFamily="50" charset="-128"/>
                        <a:ea typeface="Meiryo UI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ja-JP" sz="2000" dirty="0" smtClean="0">
                          <a:latin typeface="Meiryo UI" pitchFamily="50" charset="-128"/>
                          <a:ea typeface="Meiryo UI" pitchFamily="50" charset="-128"/>
                        </a:rPr>
                        <a:t>Others</a:t>
                      </a:r>
                      <a:endParaRPr lang="ja-JP" altLang="en-US" sz="2000" dirty="0" smtClean="0">
                        <a:latin typeface="Meiryo UI" pitchFamily="50" charset="-128"/>
                        <a:ea typeface="Meiryo UI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kumimoji="1" lang="en-US" altLang="ja-JP" sz="1720" kern="1200" dirty="0" smtClean="0">
                          <a:solidFill>
                            <a:schemeClr val="dk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Bagley and </a:t>
                      </a:r>
                      <a:r>
                        <a:rPr kumimoji="1" lang="en-US" altLang="ja-JP" sz="1720" kern="1200" dirty="0" err="1" smtClean="0">
                          <a:solidFill>
                            <a:schemeClr val="dk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Mokhtarian</a:t>
                      </a:r>
                      <a:r>
                        <a:rPr kumimoji="1" lang="en-US" altLang="ja-JP" sz="1720" kern="1200" dirty="0" smtClean="0">
                          <a:solidFill>
                            <a:schemeClr val="dk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(2002)</a:t>
                      </a:r>
                      <a:endParaRPr kumimoji="1" lang="ja-JP" altLang="en-US" sz="1720" kern="1200" dirty="0" smtClean="0">
                        <a:solidFill>
                          <a:schemeClr val="dk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720" b="0" dirty="0" smtClean="0">
                          <a:solidFill>
                            <a:schemeClr val="tx1"/>
                          </a:solidFill>
                          <a:effectLst/>
                          <a:latin typeface="Meiryo UI" pitchFamily="50" charset="-128"/>
                          <a:ea typeface="Meiryo UI" pitchFamily="50" charset="-128"/>
                        </a:rPr>
                        <a:t>(1)Housing type has little impact on travel behavior, (2)No direct causal relationship between built environment and travel behavior</a:t>
                      </a:r>
                      <a:endParaRPr lang="ja-JP" altLang="en-US" sz="1720" b="0" dirty="0" smtClean="0">
                        <a:solidFill>
                          <a:schemeClr val="tx1"/>
                        </a:solidFill>
                        <a:effectLst/>
                        <a:latin typeface="Meiryo UI" pitchFamily="50" charset="-128"/>
                        <a:ea typeface="Meiryo UI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720" b="0" dirty="0" smtClean="0">
                          <a:solidFill>
                            <a:schemeClr val="tx1"/>
                          </a:solidFill>
                          <a:effectLst/>
                          <a:latin typeface="Meiryo UI" pitchFamily="50" charset="-128"/>
                          <a:ea typeface="Meiryo UI" pitchFamily="50" charset="-128"/>
                        </a:rPr>
                        <a:t>Hence the authors said that </a:t>
                      </a:r>
                      <a:r>
                        <a:rPr lang="en-US" altLang="ja-JP" sz="1720" b="0" dirty="0" smtClean="0">
                          <a:solidFill>
                            <a:srgbClr val="0000FF"/>
                          </a:solidFill>
                          <a:effectLst/>
                          <a:latin typeface="Meiryo UI" pitchFamily="50" charset="-128"/>
                          <a:ea typeface="Meiryo UI" pitchFamily="50" charset="-128"/>
                        </a:rPr>
                        <a:t>another variable </a:t>
                      </a:r>
                      <a:r>
                        <a:rPr lang="en-US" altLang="ja-JP" sz="1720" b="0" dirty="0" smtClean="0">
                          <a:solidFill>
                            <a:schemeClr val="tx1"/>
                          </a:solidFill>
                          <a:effectLst/>
                          <a:latin typeface="Meiryo UI" pitchFamily="50" charset="-128"/>
                          <a:ea typeface="Meiryo UI" pitchFamily="50" charset="-128"/>
                        </a:rPr>
                        <a:t>should be examined</a:t>
                      </a:r>
                      <a:endParaRPr lang="ja-JP" altLang="en-US" sz="1720" b="0" dirty="0" smtClean="0">
                        <a:solidFill>
                          <a:srgbClr val="0000FF"/>
                        </a:solidFill>
                        <a:effectLst/>
                        <a:latin typeface="Meiryo UI" pitchFamily="50" charset="-128"/>
                        <a:ea typeface="Meiryo UI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720" b="0" kern="1200" dirty="0" err="1" smtClean="0">
                          <a:solidFill>
                            <a:schemeClr val="dk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Finkel</a:t>
                      </a:r>
                      <a:r>
                        <a:rPr kumimoji="1" lang="en-US" altLang="ja-JP" sz="1720" b="0" kern="1200" dirty="0" smtClean="0">
                          <a:solidFill>
                            <a:schemeClr val="dk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(1995)</a:t>
                      </a:r>
                      <a:endParaRPr kumimoji="1" lang="ja-JP" altLang="en-US" sz="1720" b="0" kern="1200" dirty="0" smtClean="0">
                        <a:solidFill>
                          <a:schemeClr val="dk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720" b="0" dirty="0" smtClean="0">
                          <a:solidFill>
                            <a:schemeClr val="tx1"/>
                          </a:solidFill>
                          <a:effectLst/>
                          <a:latin typeface="Meiryo UI" pitchFamily="50" charset="-128"/>
                          <a:ea typeface="Meiryo UI" pitchFamily="50" charset="-128"/>
                        </a:rPr>
                        <a:t>Show causal relationship from built environment to travel behavior</a:t>
                      </a:r>
                      <a:endParaRPr lang="ja-JP" altLang="en-US" sz="1720" b="0" dirty="0" smtClean="0">
                        <a:solidFill>
                          <a:schemeClr val="tx1"/>
                        </a:solidFill>
                        <a:effectLst/>
                        <a:latin typeface="Meiryo UI" pitchFamily="50" charset="-128"/>
                        <a:ea typeface="Meiryo UI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720" b="0" dirty="0" smtClean="0">
                          <a:solidFill>
                            <a:schemeClr val="tx1"/>
                          </a:solidFill>
                          <a:effectLst/>
                          <a:latin typeface="Meiryo UI" pitchFamily="50" charset="-128"/>
                          <a:ea typeface="Meiryo UI" pitchFamily="50" charset="-128"/>
                        </a:rPr>
                        <a:t>Suggests that </a:t>
                      </a:r>
                      <a:r>
                        <a:rPr lang="en-US" altLang="ja-JP" sz="1720" b="0" dirty="0" smtClean="0">
                          <a:solidFill>
                            <a:srgbClr val="0000FF"/>
                          </a:solidFill>
                          <a:effectLst/>
                          <a:latin typeface="Meiryo UI" pitchFamily="50" charset="-128"/>
                          <a:ea typeface="Meiryo UI" pitchFamily="50" charset="-128"/>
                        </a:rPr>
                        <a:t>noise can be reduced</a:t>
                      </a:r>
                      <a:r>
                        <a:rPr lang="en-US" altLang="ja-JP" sz="1720" b="0" dirty="0" smtClean="0">
                          <a:solidFill>
                            <a:schemeClr val="tx1"/>
                          </a:solidFill>
                          <a:effectLst/>
                          <a:latin typeface="Meiryo UI" pitchFamily="50" charset="-128"/>
                          <a:ea typeface="Meiryo UI" pitchFamily="50" charset="-128"/>
                        </a:rPr>
                        <a:t> by considering the time factor</a:t>
                      </a:r>
                      <a:endParaRPr lang="ja-JP" altLang="en-US" sz="1720" b="0" dirty="0" smtClean="0">
                        <a:solidFill>
                          <a:schemeClr val="tx1"/>
                        </a:solidFill>
                        <a:effectLst/>
                        <a:latin typeface="Meiryo UI" pitchFamily="50" charset="-128"/>
                        <a:ea typeface="Meiryo UI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54342098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720" b="0" kern="1200" dirty="0" err="1" smtClean="0">
                          <a:solidFill>
                            <a:schemeClr val="dk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Boarnet</a:t>
                      </a:r>
                      <a:r>
                        <a:rPr kumimoji="1" lang="en-US" altLang="ja-JP" sz="1720" b="0" kern="1200" dirty="0" smtClean="0">
                          <a:solidFill>
                            <a:schemeClr val="dk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(2005)</a:t>
                      </a:r>
                      <a:endParaRPr kumimoji="1" lang="ja-JP" altLang="en-US" sz="1720" b="0" kern="1200" dirty="0" smtClean="0">
                        <a:solidFill>
                          <a:schemeClr val="dk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720" b="0" dirty="0" smtClean="0">
                          <a:solidFill>
                            <a:schemeClr val="tx1"/>
                          </a:solidFill>
                          <a:effectLst/>
                          <a:latin typeface="Meiryo UI" pitchFamily="50" charset="-128"/>
                          <a:ea typeface="Meiryo UI" pitchFamily="50" charset="-128"/>
                        </a:rPr>
                        <a:t>How to change the pedestrian-bicycle relationship through "education”</a:t>
                      </a:r>
                      <a:endParaRPr lang="ja-JP" altLang="en-US" sz="1720" b="0" dirty="0" smtClean="0">
                        <a:solidFill>
                          <a:schemeClr val="tx1"/>
                        </a:solidFill>
                        <a:effectLst/>
                        <a:latin typeface="Meiryo UI" pitchFamily="50" charset="-128"/>
                        <a:ea typeface="Meiryo UI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720" b="0" dirty="0" smtClean="0">
                          <a:solidFill>
                            <a:schemeClr val="tx1"/>
                          </a:solidFill>
                          <a:effectLst/>
                          <a:latin typeface="Meiryo UI" pitchFamily="50" charset="-128"/>
                          <a:ea typeface="Meiryo UI" pitchFamily="50" charset="-128"/>
                        </a:rPr>
                        <a:t>Survey results are suspected to be subject to </a:t>
                      </a:r>
                      <a:r>
                        <a:rPr lang="en-US" altLang="ja-JP" sz="1720" b="0" dirty="0" smtClean="0">
                          <a:solidFill>
                            <a:srgbClr val="0000FF"/>
                          </a:solidFill>
                          <a:effectLst/>
                          <a:latin typeface="Meiryo UI" pitchFamily="50" charset="-128"/>
                          <a:ea typeface="Meiryo UI" pitchFamily="50" charset="-128"/>
                        </a:rPr>
                        <a:t>memory bias and desirability bias.</a:t>
                      </a:r>
                      <a:endParaRPr lang="ja-JP" altLang="en-US" sz="1720" b="0" dirty="0" smtClean="0">
                        <a:solidFill>
                          <a:srgbClr val="0000FF"/>
                        </a:solidFill>
                        <a:effectLst/>
                        <a:latin typeface="Meiryo UI" pitchFamily="50" charset="-128"/>
                        <a:ea typeface="Meiryo UI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39403473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720" b="0" kern="1200" dirty="0" err="1" smtClean="0">
                          <a:solidFill>
                            <a:schemeClr val="dk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Krizek</a:t>
                      </a:r>
                      <a:r>
                        <a:rPr kumimoji="1" lang="en-US" altLang="ja-JP" sz="1720" b="0" kern="1200" dirty="0" smtClean="0">
                          <a:solidFill>
                            <a:schemeClr val="dk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(2003)</a:t>
                      </a:r>
                      <a:endParaRPr kumimoji="1" lang="ja-JP" altLang="en-US" sz="1720" b="0" kern="1200" dirty="0" smtClean="0">
                        <a:solidFill>
                          <a:schemeClr val="dk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720" b="0" dirty="0" smtClean="0">
                          <a:solidFill>
                            <a:schemeClr val="tx1"/>
                          </a:solidFill>
                          <a:effectLst/>
                          <a:latin typeface="Meiryo UI" pitchFamily="50" charset="-128"/>
                          <a:ea typeface="Meiryo UI" pitchFamily="50" charset="-128"/>
                        </a:rPr>
                        <a:t>Statistical proof that improved transportation access can change travel behavior</a:t>
                      </a:r>
                      <a:endParaRPr lang="ja-JP" altLang="en-US" sz="1720" b="0" dirty="0" smtClean="0">
                        <a:solidFill>
                          <a:schemeClr val="tx1"/>
                        </a:solidFill>
                        <a:effectLst/>
                        <a:latin typeface="Meiryo UI" pitchFamily="50" charset="-128"/>
                        <a:ea typeface="Meiryo UI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720" b="0" dirty="0" smtClean="0">
                          <a:solidFill>
                            <a:schemeClr val="tx1"/>
                          </a:solidFill>
                          <a:effectLst/>
                          <a:latin typeface="Meiryo UI" pitchFamily="50" charset="-128"/>
                          <a:ea typeface="Meiryo UI" pitchFamily="50" charset="-128"/>
                        </a:rPr>
                        <a:t>The content of traffic access varies </a:t>
                      </a:r>
                      <a:r>
                        <a:rPr lang="en-US" altLang="ja-JP" sz="1720" b="0" dirty="0" smtClean="0">
                          <a:solidFill>
                            <a:srgbClr val="0000FF"/>
                          </a:solidFill>
                          <a:effectLst/>
                          <a:latin typeface="Meiryo UI" pitchFamily="50" charset="-128"/>
                          <a:ea typeface="Meiryo UI" pitchFamily="50" charset="-128"/>
                        </a:rPr>
                        <a:t>depending on the type of traffic</a:t>
                      </a:r>
                      <a:endParaRPr lang="ja-JP" altLang="en-US" sz="1720" b="0" dirty="0" smtClean="0">
                        <a:solidFill>
                          <a:srgbClr val="0000FF"/>
                        </a:solidFill>
                        <a:effectLst/>
                        <a:latin typeface="Meiryo UI" pitchFamily="50" charset="-128"/>
                        <a:ea typeface="Meiryo UI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68389015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720" b="0" kern="1200" dirty="0" err="1" smtClean="0">
                          <a:solidFill>
                            <a:schemeClr val="dk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Meurs</a:t>
                      </a:r>
                      <a:r>
                        <a:rPr kumimoji="1" lang="en-US" altLang="ja-JP" sz="1720" b="0" kern="1200" dirty="0" smtClean="0">
                          <a:solidFill>
                            <a:schemeClr val="dk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 and </a:t>
                      </a:r>
                      <a:r>
                        <a:rPr kumimoji="1" lang="en-US" altLang="ja-JP" sz="1720" b="0" kern="1200" dirty="0" err="1" smtClean="0">
                          <a:solidFill>
                            <a:schemeClr val="dk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Haaijer</a:t>
                      </a:r>
                      <a:r>
                        <a:rPr kumimoji="1" lang="en-US" altLang="ja-JP" sz="1720" b="0" kern="1200" dirty="0" smtClean="0">
                          <a:solidFill>
                            <a:schemeClr val="dk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(2001)</a:t>
                      </a:r>
                      <a:endParaRPr kumimoji="1" lang="ja-JP" altLang="en-US" sz="1720" b="0" kern="1200" dirty="0" smtClean="0">
                        <a:solidFill>
                          <a:schemeClr val="dk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720" b="0" dirty="0" smtClean="0">
                          <a:solidFill>
                            <a:schemeClr val="tx1"/>
                          </a:solidFill>
                          <a:effectLst/>
                          <a:latin typeface="Meiryo UI" pitchFamily="50" charset="-128"/>
                          <a:ea typeface="Meiryo UI" pitchFamily="50" charset="-128"/>
                        </a:rPr>
                        <a:t>(1) Travel behavior changes depending on residential environment, (2) Automobile travel varies with the rate of automobile ownership.</a:t>
                      </a:r>
                      <a:endParaRPr lang="ja-JP" altLang="en-US" sz="1720" b="0" dirty="0" smtClean="0">
                        <a:solidFill>
                          <a:schemeClr val="tx1"/>
                        </a:solidFill>
                        <a:effectLst/>
                        <a:latin typeface="Meiryo UI" pitchFamily="50" charset="-128"/>
                        <a:ea typeface="Meiryo UI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720" b="0" dirty="0" smtClean="0">
                          <a:solidFill>
                            <a:schemeClr val="tx1"/>
                          </a:solidFill>
                          <a:effectLst/>
                          <a:latin typeface="Meiryo UI" pitchFamily="50" charset="-128"/>
                          <a:ea typeface="Meiryo UI" pitchFamily="50" charset="-128"/>
                        </a:rPr>
                        <a:t> Those who do not travel are not affected.</a:t>
                      </a:r>
                      <a:endParaRPr lang="ja-JP" altLang="en-US" sz="1720" b="0" dirty="0" smtClean="0">
                        <a:solidFill>
                          <a:schemeClr val="tx1"/>
                        </a:solidFill>
                        <a:effectLst/>
                        <a:latin typeface="Meiryo UI" pitchFamily="50" charset="-128"/>
                        <a:ea typeface="Meiryo UI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00148641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720" b="0" kern="1200" dirty="0" err="1" smtClean="0">
                          <a:solidFill>
                            <a:schemeClr val="dk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Haddy</a:t>
                      </a:r>
                      <a:r>
                        <a:rPr kumimoji="1" lang="en-US" altLang="ja-JP" sz="1720" b="0" kern="1200" dirty="0" smtClean="0">
                          <a:solidFill>
                            <a:schemeClr val="dk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(2005,2006)</a:t>
                      </a:r>
                      <a:endParaRPr kumimoji="1" lang="ja-JP" altLang="en-US" sz="1720" b="0" kern="1200" dirty="0" smtClean="0">
                        <a:solidFill>
                          <a:schemeClr val="dk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720" b="0" dirty="0" smtClean="0">
                          <a:solidFill>
                            <a:schemeClr val="tx1"/>
                          </a:solidFill>
                          <a:effectLst/>
                          <a:latin typeface="Meiryo UI" pitchFamily="50" charset="-128"/>
                          <a:ea typeface="Meiryo UI" pitchFamily="50" charset="-128"/>
                        </a:rPr>
                        <a:t>Discovered that neighborhood change is directly related to behavior change.</a:t>
                      </a:r>
                      <a:endParaRPr lang="ja-JP" altLang="en-US" sz="1720" b="0" dirty="0" smtClean="0">
                        <a:solidFill>
                          <a:schemeClr val="tx1"/>
                        </a:solidFill>
                        <a:effectLst/>
                        <a:latin typeface="Meiryo UI" pitchFamily="50" charset="-128"/>
                        <a:ea typeface="Meiryo UI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720" b="0" dirty="0" smtClean="0">
                          <a:solidFill>
                            <a:schemeClr val="tx1"/>
                          </a:solidFill>
                          <a:effectLst/>
                          <a:latin typeface="Meiryo UI" pitchFamily="50" charset="-128"/>
                          <a:ea typeface="Meiryo UI" pitchFamily="50" charset="-128"/>
                        </a:rPr>
                        <a:t>However, (the</a:t>
                      </a:r>
                      <a:r>
                        <a:rPr lang="en-US" altLang="ja-JP" sz="1720" b="0" baseline="0" dirty="0" smtClean="0">
                          <a:solidFill>
                            <a:schemeClr val="tx1"/>
                          </a:solidFill>
                          <a:effectLst/>
                          <a:latin typeface="Meiryo UI" pitchFamily="50" charset="-128"/>
                          <a:ea typeface="Meiryo UI" pitchFamily="50" charset="-128"/>
                        </a:rPr>
                        <a:t> author) said that</a:t>
                      </a:r>
                      <a:r>
                        <a:rPr lang="en-US" altLang="ja-JP" sz="1720" b="0" dirty="0" smtClean="0">
                          <a:solidFill>
                            <a:schemeClr val="tx1"/>
                          </a:solidFill>
                          <a:effectLst/>
                          <a:latin typeface="Meiryo UI" pitchFamily="50" charset="-128"/>
                          <a:ea typeface="Meiryo UI" pitchFamily="50" charset="-128"/>
                        </a:rPr>
                        <a:t> is </a:t>
                      </a:r>
                      <a:r>
                        <a:rPr lang="en-US" altLang="ja-JP" sz="1720" b="0" dirty="0" smtClean="0">
                          <a:solidFill>
                            <a:srgbClr val="0000FF"/>
                          </a:solidFill>
                          <a:effectLst/>
                          <a:latin typeface="Meiryo UI" pitchFamily="50" charset="-128"/>
                          <a:ea typeface="Meiryo UI" pitchFamily="50" charset="-128"/>
                        </a:rPr>
                        <a:t>neither definitive nor essential</a:t>
                      </a:r>
                      <a:endParaRPr lang="ja-JP" altLang="en-US" sz="1720" b="0" dirty="0" smtClean="0">
                        <a:solidFill>
                          <a:srgbClr val="0000FF"/>
                        </a:solidFill>
                        <a:effectLst/>
                        <a:latin typeface="Meiryo UI" pitchFamily="50" charset="-128"/>
                        <a:ea typeface="Meiryo UI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98579978"/>
                  </a:ext>
                </a:extLst>
              </a:tr>
            </a:tbl>
          </a:graphicData>
        </a:graphic>
      </p:graphicFrame>
      <p:sp>
        <p:nvSpPr>
          <p:cNvPr id="7" name="角丸四角形 6"/>
          <p:cNvSpPr/>
          <p:nvPr/>
        </p:nvSpPr>
        <p:spPr>
          <a:xfrm>
            <a:off x="95396" y="6210461"/>
            <a:ext cx="11977433" cy="554022"/>
          </a:xfrm>
          <a:prstGeom prst="roundRect">
            <a:avLst/>
          </a:prstGeom>
          <a:solidFill>
            <a:srgbClr val="3366FF"/>
          </a:solidFill>
          <a:ln w="635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3200" b="1" dirty="0" smtClean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Relation between </a:t>
            </a:r>
            <a:r>
              <a:rPr lang="en-US" altLang="ja-JP" sz="32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built and </a:t>
            </a:r>
            <a:r>
              <a:rPr lang="en-US" altLang="ja-JP" sz="3200" b="1" dirty="0" smtClean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travel </a:t>
            </a:r>
            <a:r>
              <a:rPr lang="en-US" altLang="ja-JP" sz="32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environments</a:t>
            </a:r>
            <a:endParaRPr lang="ja-JP" altLang="en-US" sz="3200" b="1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1254657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1"/>
          <p:cNvSpPr>
            <a:spLocks noGrp="1"/>
          </p:cNvSpPr>
          <p:nvPr>
            <p:ph type="title"/>
          </p:nvPr>
        </p:nvSpPr>
        <p:spPr>
          <a:xfrm>
            <a:off x="119170" y="116540"/>
            <a:ext cx="4937506" cy="523220"/>
          </a:xfrm>
        </p:spPr>
        <p:txBody>
          <a:bodyPr/>
          <a:lstStyle/>
          <a:p>
            <a:pPr algn="l"/>
            <a:r>
              <a:rPr lang="en-US" altLang="ja-JP" sz="2800" b="1" dirty="0" smtClean="0">
                <a:latin typeface="Meiryo UI" pitchFamily="50" charset="-128"/>
                <a:ea typeface="Meiryo UI" pitchFamily="50" charset="-128"/>
              </a:rPr>
              <a:t>3-2. Literature review(2)</a:t>
            </a:r>
            <a:endParaRPr lang="ja-JP" altLang="en-US" sz="2800" b="1" dirty="0">
              <a:latin typeface="Meiryo UI" pitchFamily="50" charset="-128"/>
              <a:ea typeface="Meiryo UI" pitchFamily="50" charset="-128"/>
            </a:endParaRPr>
          </a:p>
        </p:txBody>
      </p:sp>
      <p:graphicFrame>
        <p:nvGraphicFramePr>
          <p:cNvPr id="9" name="表 8"/>
          <p:cNvGraphicFramePr>
            <a:graphicFrameLocks noGrp="1"/>
          </p:cNvGraphicFramePr>
          <p:nvPr>
            <p:extLst/>
          </p:nvPr>
        </p:nvGraphicFramePr>
        <p:xfrm>
          <a:off x="119170" y="918285"/>
          <a:ext cx="11953660" cy="51389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4427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0488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960550">
                  <a:extLst>
                    <a:ext uri="{9D8B030D-6E8A-4147-A177-3AD203B41FA5}">
                      <a16:colId xmlns:a16="http://schemas.microsoft.com/office/drawing/2014/main" val="53471679"/>
                    </a:ext>
                  </a:extLst>
                </a:gridCol>
              </a:tblGrid>
              <a:tr h="25908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b="1" dirty="0" smtClean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Paper</a:t>
                      </a:r>
                      <a:r>
                        <a:rPr kumimoji="1" lang="en-US" altLang="ja-JP" sz="2000" b="1" baseline="0" dirty="0" smtClean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 </a:t>
                      </a:r>
                      <a:endParaRPr kumimoji="1" lang="en-US" altLang="ja-JP" sz="2000" b="1" dirty="0" smtClean="0">
                        <a:solidFill>
                          <a:schemeClr val="bg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ja-JP" sz="2000" dirty="0" smtClean="0">
                          <a:latin typeface="Meiryo UI" pitchFamily="50" charset="-128"/>
                          <a:ea typeface="Meiryo UI" pitchFamily="50" charset="-128"/>
                        </a:rPr>
                        <a:t>Outline</a:t>
                      </a:r>
                      <a:endParaRPr lang="ja-JP" altLang="en-US" sz="2000" dirty="0" smtClean="0">
                        <a:latin typeface="Meiryo UI" pitchFamily="50" charset="-128"/>
                        <a:ea typeface="Meiryo UI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ja-JP" sz="2000" dirty="0" smtClean="0">
                          <a:latin typeface="Meiryo UI" pitchFamily="50" charset="-128"/>
                          <a:ea typeface="Meiryo UI" pitchFamily="50" charset="-128"/>
                        </a:rPr>
                        <a:t>Others</a:t>
                      </a:r>
                      <a:endParaRPr lang="ja-JP" altLang="en-US" sz="2000" dirty="0" smtClean="0">
                        <a:latin typeface="Meiryo UI" pitchFamily="50" charset="-128"/>
                        <a:ea typeface="Meiryo UI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kumimoji="1" lang="en-US" altLang="ja-JP" sz="1720" kern="1200" dirty="0" smtClean="0">
                          <a:solidFill>
                            <a:schemeClr val="dk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Bagley and </a:t>
                      </a:r>
                      <a:r>
                        <a:rPr kumimoji="1" lang="en-US" altLang="ja-JP" sz="1720" kern="1200" dirty="0" err="1" smtClean="0">
                          <a:solidFill>
                            <a:schemeClr val="dk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Mokhtarian</a:t>
                      </a:r>
                      <a:r>
                        <a:rPr kumimoji="1" lang="en-US" altLang="ja-JP" sz="1720" kern="1200" dirty="0" smtClean="0">
                          <a:solidFill>
                            <a:schemeClr val="dk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(2002)</a:t>
                      </a:r>
                      <a:endParaRPr kumimoji="1" lang="ja-JP" altLang="en-US" sz="1720" kern="1200" dirty="0" smtClean="0">
                        <a:solidFill>
                          <a:schemeClr val="dk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720" b="0" dirty="0" smtClean="0">
                          <a:solidFill>
                            <a:schemeClr val="tx1"/>
                          </a:solidFill>
                          <a:effectLst/>
                          <a:latin typeface="Meiryo UI" pitchFamily="50" charset="-128"/>
                          <a:ea typeface="Meiryo UI" pitchFamily="50" charset="-128"/>
                        </a:rPr>
                        <a:t>(1)Housing type has little impact on travel behavior, (2) No direct causal relationship between built environment and travel behavior</a:t>
                      </a:r>
                      <a:endParaRPr lang="ja-JP" altLang="en-US" sz="1720" b="0" dirty="0" smtClean="0">
                        <a:solidFill>
                          <a:schemeClr val="tx1"/>
                        </a:solidFill>
                        <a:effectLst/>
                        <a:latin typeface="Meiryo UI" pitchFamily="50" charset="-128"/>
                        <a:ea typeface="Meiryo UI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720" b="0" dirty="0" smtClean="0">
                          <a:solidFill>
                            <a:schemeClr val="tx1"/>
                          </a:solidFill>
                          <a:effectLst/>
                          <a:latin typeface="Meiryo UI" pitchFamily="50" charset="-128"/>
                          <a:ea typeface="Meiryo UI" pitchFamily="50" charset="-128"/>
                        </a:rPr>
                        <a:t>Hence the authors said that </a:t>
                      </a:r>
                      <a:r>
                        <a:rPr lang="en-US" altLang="ja-JP" sz="1720" b="0" dirty="0" smtClean="0">
                          <a:solidFill>
                            <a:srgbClr val="0000FF"/>
                          </a:solidFill>
                          <a:effectLst/>
                          <a:latin typeface="Meiryo UI" pitchFamily="50" charset="-128"/>
                          <a:ea typeface="Meiryo UI" pitchFamily="50" charset="-128"/>
                        </a:rPr>
                        <a:t>another variable </a:t>
                      </a:r>
                      <a:r>
                        <a:rPr lang="en-US" altLang="ja-JP" sz="1720" b="0" dirty="0" smtClean="0">
                          <a:solidFill>
                            <a:schemeClr val="tx1"/>
                          </a:solidFill>
                          <a:effectLst/>
                          <a:latin typeface="Meiryo UI" pitchFamily="50" charset="-128"/>
                          <a:ea typeface="Meiryo UI" pitchFamily="50" charset="-128"/>
                        </a:rPr>
                        <a:t>should be examined</a:t>
                      </a:r>
                      <a:endParaRPr lang="ja-JP" altLang="en-US" sz="1720" b="0" dirty="0" smtClean="0">
                        <a:solidFill>
                          <a:srgbClr val="0000FF"/>
                        </a:solidFill>
                        <a:effectLst/>
                        <a:latin typeface="Meiryo UI" pitchFamily="50" charset="-128"/>
                        <a:ea typeface="Meiryo UI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720" b="0" kern="1200" dirty="0" err="1" smtClean="0">
                          <a:solidFill>
                            <a:schemeClr val="dk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Finkel</a:t>
                      </a:r>
                      <a:r>
                        <a:rPr kumimoji="1" lang="en-US" altLang="ja-JP" sz="1720" b="0" kern="1200" dirty="0" smtClean="0">
                          <a:solidFill>
                            <a:schemeClr val="dk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(1995)</a:t>
                      </a:r>
                      <a:endParaRPr kumimoji="1" lang="ja-JP" altLang="en-US" sz="1720" b="0" kern="1200" dirty="0" smtClean="0">
                        <a:solidFill>
                          <a:schemeClr val="dk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720" b="0" dirty="0" smtClean="0">
                          <a:solidFill>
                            <a:schemeClr val="tx1"/>
                          </a:solidFill>
                          <a:effectLst/>
                          <a:latin typeface="Meiryo UI" pitchFamily="50" charset="-128"/>
                          <a:ea typeface="Meiryo UI" pitchFamily="50" charset="-128"/>
                        </a:rPr>
                        <a:t>Show causal relationship from built environment to travel behavior</a:t>
                      </a:r>
                      <a:endParaRPr lang="ja-JP" altLang="en-US" sz="1720" b="0" dirty="0" smtClean="0">
                        <a:solidFill>
                          <a:schemeClr val="tx1"/>
                        </a:solidFill>
                        <a:effectLst/>
                        <a:latin typeface="Meiryo UI" pitchFamily="50" charset="-128"/>
                        <a:ea typeface="Meiryo UI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720" b="0" dirty="0" smtClean="0">
                          <a:solidFill>
                            <a:schemeClr val="tx1"/>
                          </a:solidFill>
                          <a:effectLst/>
                          <a:latin typeface="Meiryo UI" pitchFamily="50" charset="-128"/>
                          <a:ea typeface="Meiryo UI" pitchFamily="50" charset="-128"/>
                        </a:rPr>
                        <a:t>Suggests that </a:t>
                      </a:r>
                      <a:r>
                        <a:rPr lang="en-US" altLang="ja-JP" sz="1720" b="0" dirty="0" smtClean="0">
                          <a:solidFill>
                            <a:srgbClr val="0000FF"/>
                          </a:solidFill>
                          <a:effectLst/>
                          <a:latin typeface="Meiryo UI" pitchFamily="50" charset="-128"/>
                          <a:ea typeface="Meiryo UI" pitchFamily="50" charset="-128"/>
                        </a:rPr>
                        <a:t>noise can be reduced</a:t>
                      </a:r>
                      <a:r>
                        <a:rPr lang="en-US" altLang="ja-JP" sz="1720" b="0" dirty="0" smtClean="0">
                          <a:solidFill>
                            <a:schemeClr val="tx1"/>
                          </a:solidFill>
                          <a:effectLst/>
                          <a:latin typeface="Meiryo UI" pitchFamily="50" charset="-128"/>
                          <a:ea typeface="Meiryo UI" pitchFamily="50" charset="-128"/>
                        </a:rPr>
                        <a:t> by considering the time factor</a:t>
                      </a:r>
                      <a:endParaRPr lang="ja-JP" altLang="en-US" sz="1720" b="0" dirty="0" smtClean="0">
                        <a:solidFill>
                          <a:schemeClr val="tx1"/>
                        </a:solidFill>
                        <a:effectLst/>
                        <a:latin typeface="Meiryo UI" pitchFamily="50" charset="-128"/>
                        <a:ea typeface="Meiryo UI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54342098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720" b="0" kern="1200" dirty="0" err="1" smtClean="0">
                          <a:solidFill>
                            <a:schemeClr val="dk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Boarnet</a:t>
                      </a:r>
                      <a:r>
                        <a:rPr kumimoji="1" lang="en-US" altLang="ja-JP" sz="1720" b="0" kern="1200" dirty="0" smtClean="0">
                          <a:solidFill>
                            <a:schemeClr val="dk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(2005)</a:t>
                      </a:r>
                      <a:endParaRPr kumimoji="1" lang="ja-JP" altLang="en-US" sz="1720" b="0" kern="1200" dirty="0" smtClean="0">
                        <a:solidFill>
                          <a:schemeClr val="dk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720" b="0" dirty="0" smtClean="0">
                          <a:solidFill>
                            <a:schemeClr val="tx1"/>
                          </a:solidFill>
                          <a:effectLst/>
                          <a:latin typeface="Meiryo UI" pitchFamily="50" charset="-128"/>
                          <a:ea typeface="Meiryo UI" pitchFamily="50" charset="-128"/>
                        </a:rPr>
                        <a:t>How to change the pedestrian-bicycle relationship through "education”</a:t>
                      </a:r>
                      <a:endParaRPr lang="ja-JP" altLang="en-US" sz="1720" b="0" dirty="0" smtClean="0">
                        <a:solidFill>
                          <a:schemeClr val="tx1"/>
                        </a:solidFill>
                        <a:effectLst/>
                        <a:latin typeface="Meiryo UI" pitchFamily="50" charset="-128"/>
                        <a:ea typeface="Meiryo UI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720" b="0" dirty="0" smtClean="0">
                          <a:solidFill>
                            <a:schemeClr val="tx1"/>
                          </a:solidFill>
                          <a:effectLst/>
                          <a:latin typeface="Meiryo UI" pitchFamily="50" charset="-128"/>
                          <a:ea typeface="Meiryo UI" pitchFamily="50" charset="-128"/>
                        </a:rPr>
                        <a:t>Survey results are suspected to be subject to </a:t>
                      </a:r>
                      <a:r>
                        <a:rPr lang="en-US" altLang="ja-JP" sz="1720" b="0" dirty="0" smtClean="0">
                          <a:solidFill>
                            <a:srgbClr val="0000FF"/>
                          </a:solidFill>
                          <a:effectLst/>
                          <a:latin typeface="Meiryo UI" pitchFamily="50" charset="-128"/>
                          <a:ea typeface="Meiryo UI" pitchFamily="50" charset="-128"/>
                        </a:rPr>
                        <a:t>memory bias and desirability bias.</a:t>
                      </a:r>
                      <a:endParaRPr lang="ja-JP" altLang="en-US" sz="1720" b="0" dirty="0" smtClean="0">
                        <a:solidFill>
                          <a:srgbClr val="0000FF"/>
                        </a:solidFill>
                        <a:effectLst/>
                        <a:latin typeface="Meiryo UI" pitchFamily="50" charset="-128"/>
                        <a:ea typeface="Meiryo UI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39403473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720" b="0" kern="1200" dirty="0" err="1" smtClean="0">
                          <a:solidFill>
                            <a:schemeClr val="dk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Krizek</a:t>
                      </a:r>
                      <a:r>
                        <a:rPr kumimoji="1" lang="en-US" altLang="ja-JP" sz="1720" b="0" kern="1200" dirty="0" smtClean="0">
                          <a:solidFill>
                            <a:schemeClr val="dk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(2003)</a:t>
                      </a:r>
                      <a:endParaRPr kumimoji="1" lang="ja-JP" altLang="en-US" sz="1720" b="0" kern="1200" dirty="0" smtClean="0">
                        <a:solidFill>
                          <a:schemeClr val="dk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720" b="0" dirty="0" smtClean="0">
                          <a:solidFill>
                            <a:schemeClr val="tx1"/>
                          </a:solidFill>
                          <a:effectLst/>
                          <a:latin typeface="Meiryo UI" pitchFamily="50" charset="-128"/>
                          <a:ea typeface="Meiryo UI" pitchFamily="50" charset="-128"/>
                        </a:rPr>
                        <a:t>Statistical proof that improved transportation access can change travel behavior</a:t>
                      </a:r>
                      <a:endParaRPr lang="ja-JP" altLang="en-US" sz="1720" b="0" dirty="0" smtClean="0">
                        <a:solidFill>
                          <a:schemeClr val="tx1"/>
                        </a:solidFill>
                        <a:effectLst/>
                        <a:latin typeface="Meiryo UI" pitchFamily="50" charset="-128"/>
                        <a:ea typeface="Meiryo UI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720" b="0" dirty="0" smtClean="0">
                          <a:solidFill>
                            <a:schemeClr val="tx1"/>
                          </a:solidFill>
                          <a:effectLst/>
                          <a:latin typeface="Meiryo UI" pitchFamily="50" charset="-128"/>
                          <a:ea typeface="Meiryo UI" pitchFamily="50" charset="-128"/>
                        </a:rPr>
                        <a:t>The content of traffic access varies </a:t>
                      </a:r>
                      <a:r>
                        <a:rPr lang="en-US" altLang="ja-JP" sz="1720" b="0" dirty="0" smtClean="0">
                          <a:solidFill>
                            <a:srgbClr val="0000FF"/>
                          </a:solidFill>
                          <a:effectLst/>
                          <a:latin typeface="Meiryo UI" pitchFamily="50" charset="-128"/>
                          <a:ea typeface="Meiryo UI" pitchFamily="50" charset="-128"/>
                        </a:rPr>
                        <a:t>depending on the type of traffic</a:t>
                      </a:r>
                      <a:endParaRPr lang="ja-JP" altLang="en-US" sz="1720" b="0" dirty="0" smtClean="0">
                        <a:solidFill>
                          <a:srgbClr val="0000FF"/>
                        </a:solidFill>
                        <a:effectLst/>
                        <a:latin typeface="Meiryo UI" pitchFamily="50" charset="-128"/>
                        <a:ea typeface="Meiryo UI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68389015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720" b="0" kern="1200" dirty="0" err="1" smtClean="0">
                          <a:solidFill>
                            <a:schemeClr val="dk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Meurs</a:t>
                      </a:r>
                      <a:r>
                        <a:rPr kumimoji="1" lang="en-US" altLang="ja-JP" sz="1720" b="0" kern="1200" dirty="0" smtClean="0">
                          <a:solidFill>
                            <a:schemeClr val="dk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 and </a:t>
                      </a:r>
                      <a:r>
                        <a:rPr kumimoji="1" lang="en-US" altLang="ja-JP" sz="1720" b="0" kern="1200" dirty="0" err="1" smtClean="0">
                          <a:solidFill>
                            <a:schemeClr val="dk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Haaijer</a:t>
                      </a:r>
                      <a:r>
                        <a:rPr kumimoji="1" lang="en-US" altLang="ja-JP" sz="1720" b="0" kern="1200" dirty="0" smtClean="0">
                          <a:solidFill>
                            <a:schemeClr val="dk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(2001)</a:t>
                      </a:r>
                      <a:endParaRPr kumimoji="1" lang="ja-JP" altLang="en-US" sz="1720" b="0" kern="1200" dirty="0" smtClean="0">
                        <a:solidFill>
                          <a:schemeClr val="dk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720" b="0" dirty="0" smtClean="0">
                          <a:solidFill>
                            <a:schemeClr val="tx1"/>
                          </a:solidFill>
                          <a:effectLst/>
                          <a:latin typeface="Meiryo UI" pitchFamily="50" charset="-128"/>
                          <a:ea typeface="Meiryo UI" pitchFamily="50" charset="-128"/>
                        </a:rPr>
                        <a:t>(1) Travel behavior changes depending on residential environment, (2) Automobile travel varies with the rate of automobile ownership.</a:t>
                      </a:r>
                      <a:endParaRPr lang="ja-JP" altLang="en-US" sz="1720" b="0" dirty="0" smtClean="0">
                        <a:solidFill>
                          <a:schemeClr val="tx1"/>
                        </a:solidFill>
                        <a:effectLst/>
                        <a:latin typeface="Meiryo UI" pitchFamily="50" charset="-128"/>
                        <a:ea typeface="Meiryo UI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720" b="0" dirty="0" smtClean="0">
                          <a:solidFill>
                            <a:schemeClr val="tx1"/>
                          </a:solidFill>
                          <a:effectLst/>
                          <a:latin typeface="Meiryo UI" pitchFamily="50" charset="-128"/>
                          <a:ea typeface="Meiryo UI" pitchFamily="50" charset="-128"/>
                        </a:rPr>
                        <a:t> Those who do not travel are not affected.</a:t>
                      </a:r>
                      <a:endParaRPr lang="ja-JP" altLang="en-US" sz="1720" b="0" dirty="0" smtClean="0">
                        <a:solidFill>
                          <a:schemeClr val="tx1"/>
                        </a:solidFill>
                        <a:effectLst/>
                        <a:latin typeface="Meiryo UI" pitchFamily="50" charset="-128"/>
                        <a:ea typeface="Meiryo UI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00148641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720" b="0" kern="1200" dirty="0" err="1" smtClean="0">
                          <a:solidFill>
                            <a:schemeClr val="dk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Haddy</a:t>
                      </a:r>
                      <a:r>
                        <a:rPr kumimoji="1" lang="en-US" altLang="ja-JP" sz="1720" b="0" kern="1200" dirty="0" smtClean="0">
                          <a:solidFill>
                            <a:schemeClr val="dk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(2005,2006)</a:t>
                      </a:r>
                      <a:endParaRPr kumimoji="1" lang="ja-JP" altLang="en-US" sz="1720" b="0" kern="1200" dirty="0" smtClean="0">
                        <a:solidFill>
                          <a:schemeClr val="dk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720" b="0" dirty="0" smtClean="0">
                          <a:solidFill>
                            <a:schemeClr val="tx1"/>
                          </a:solidFill>
                          <a:effectLst/>
                          <a:latin typeface="Meiryo UI" pitchFamily="50" charset="-128"/>
                          <a:ea typeface="Meiryo UI" pitchFamily="50" charset="-128"/>
                        </a:rPr>
                        <a:t>Discovered that neighborhood change is directly related to behavior change.</a:t>
                      </a:r>
                      <a:endParaRPr lang="ja-JP" altLang="en-US" sz="1720" b="0" dirty="0" smtClean="0">
                        <a:solidFill>
                          <a:schemeClr val="tx1"/>
                        </a:solidFill>
                        <a:effectLst/>
                        <a:latin typeface="Meiryo UI" pitchFamily="50" charset="-128"/>
                        <a:ea typeface="Meiryo UI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720" b="0" dirty="0" smtClean="0">
                          <a:solidFill>
                            <a:schemeClr val="tx1"/>
                          </a:solidFill>
                          <a:effectLst/>
                          <a:latin typeface="Meiryo UI" pitchFamily="50" charset="-128"/>
                          <a:ea typeface="Meiryo UI" pitchFamily="50" charset="-128"/>
                        </a:rPr>
                        <a:t>However, (the</a:t>
                      </a:r>
                      <a:r>
                        <a:rPr lang="en-US" altLang="ja-JP" sz="1720" b="0" baseline="0" dirty="0" smtClean="0">
                          <a:solidFill>
                            <a:schemeClr val="tx1"/>
                          </a:solidFill>
                          <a:effectLst/>
                          <a:latin typeface="Meiryo UI" pitchFamily="50" charset="-128"/>
                          <a:ea typeface="Meiryo UI" pitchFamily="50" charset="-128"/>
                        </a:rPr>
                        <a:t> author) said that</a:t>
                      </a:r>
                      <a:r>
                        <a:rPr lang="en-US" altLang="ja-JP" sz="1720" b="0" dirty="0" smtClean="0">
                          <a:solidFill>
                            <a:schemeClr val="tx1"/>
                          </a:solidFill>
                          <a:effectLst/>
                          <a:latin typeface="Meiryo UI" pitchFamily="50" charset="-128"/>
                          <a:ea typeface="Meiryo UI" pitchFamily="50" charset="-128"/>
                        </a:rPr>
                        <a:t> is </a:t>
                      </a:r>
                      <a:r>
                        <a:rPr lang="en-US" altLang="ja-JP" sz="1720" b="0" dirty="0" smtClean="0">
                          <a:solidFill>
                            <a:srgbClr val="0000FF"/>
                          </a:solidFill>
                          <a:effectLst/>
                          <a:latin typeface="Meiryo UI" pitchFamily="50" charset="-128"/>
                          <a:ea typeface="Meiryo UI" pitchFamily="50" charset="-128"/>
                        </a:rPr>
                        <a:t>neither definitive nor essential</a:t>
                      </a:r>
                      <a:endParaRPr lang="ja-JP" altLang="en-US" sz="1720" b="0" dirty="0" smtClean="0">
                        <a:solidFill>
                          <a:srgbClr val="0000FF"/>
                        </a:solidFill>
                        <a:effectLst/>
                        <a:latin typeface="Meiryo UI" pitchFamily="50" charset="-128"/>
                        <a:ea typeface="Meiryo UI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98579978"/>
                  </a:ext>
                </a:extLst>
              </a:tr>
            </a:tbl>
          </a:graphicData>
        </a:graphic>
      </p:graphicFrame>
      <p:sp>
        <p:nvSpPr>
          <p:cNvPr id="7" name="角丸四角形 6"/>
          <p:cNvSpPr/>
          <p:nvPr/>
        </p:nvSpPr>
        <p:spPr>
          <a:xfrm>
            <a:off x="95396" y="6210461"/>
            <a:ext cx="11977433" cy="554022"/>
          </a:xfrm>
          <a:prstGeom prst="roundRect">
            <a:avLst/>
          </a:prstGeom>
          <a:solidFill>
            <a:srgbClr val="3366FF"/>
          </a:solidFill>
          <a:ln w="635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3200" b="1" dirty="0" smtClean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Relations between </a:t>
            </a:r>
            <a:r>
              <a:rPr lang="en-US" altLang="ja-JP" sz="32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built and </a:t>
            </a:r>
            <a:r>
              <a:rPr lang="en-US" altLang="ja-JP" sz="3200" b="1" dirty="0" smtClean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travel </a:t>
            </a:r>
            <a:r>
              <a:rPr lang="en-US" altLang="ja-JP" sz="32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environments</a:t>
            </a:r>
            <a:endParaRPr lang="ja-JP" altLang="en-US" sz="3200" b="1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5" name="正方形/長方形 4"/>
          <p:cNvSpPr/>
          <p:nvPr/>
        </p:nvSpPr>
        <p:spPr>
          <a:xfrm>
            <a:off x="2106984" y="1362482"/>
            <a:ext cx="9893836" cy="770338"/>
          </a:xfrm>
          <a:prstGeom prst="rect">
            <a:avLst/>
          </a:prstGeom>
          <a:solidFill>
            <a:schemeClr val="bg1">
              <a:lumMod val="95000"/>
            </a:schemeClr>
          </a:solidFill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r>
              <a:rPr lang="en-US" altLang="ja-JP" sz="2800" b="1" dirty="0" smtClean="0">
                <a:latin typeface="Meiryo UI" pitchFamily="50" charset="-128"/>
                <a:ea typeface="Meiryo UI" pitchFamily="50" charset="-128"/>
              </a:rPr>
              <a:t>Housing </a:t>
            </a:r>
            <a:r>
              <a:rPr lang="en-US" altLang="ja-JP" sz="2800" b="1" dirty="0">
                <a:latin typeface="Meiryo UI" pitchFamily="50" charset="-128"/>
                <a:ea typeface="Meiryo UI" pitchFamily="50" charset="-128"/>
              </a:rPr>
              <a:t>type has little impact on travel behavior</a:t>
            </a:r>
            <a:endParaRPr kumimoji="1" lang="ja-JP" altLang="en-US" sz="28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8" name="正方形/長方形 7"/>
          <p:cNvSpPr/>
          <p:nvPr/>
        </p:nvSpPr>
        <p:spPr>
          <a:xfrm>
            <a:off x="2106984" y="2247832"/>
            <a:ext cx="9893836" cy="770338"/>
          </a:xfrm>
          <a:prstGeom prst="rect">
            <a:avLst/>
          </a:prstGeom>
          <a:solidFill>
            <a:schemeClr val="bg1">
              <a:lumMod val="95000"/>
            </a:schemeClr>
          </a:solidFill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ja-JP" sz="2700" b="1" dirty="0" smtClean="0">
                <a:latin typeface="Meiryo UI" pitchFamily="50" charset="-128"/>
                <a:ea typeface="Meiryo UI" pitchFamily="50" charset="-128"/>
              </a:rPr>
              <a:t>Relation from “built environment”</a:t>
            </a:r>
            <a:r>
              <a:rPr lang="ja-JP" altLang="en-US" sz="2700" b="1" dirty="0">
                <a:latin typeface="Meiryo UI" pitchFamily="50" charset="-128"/>
                <a:ea typeface="Meiryo UI" pitchFamily="50" charset="-128"/>
              </a:rPr>
              <a:t> </a:t>
            </a:r>
            <a:r>
              <a:rPr lang="en-US" altLang="ja-JP" sz="2700" b="1" dirty="0" smtClean="0">
                <a:latin typeface="Meiryo UI" pitchFamily="50" charset="-128"/>
                <a:ea typeface="Meiryo UI" pitchFamily="50" charset="-128"/>
              </a:rPr>
              <a:t>to ”travel behavior” is clear</a:t>
            </a:r>
            <a:endParaRPr lang="ja-JP" altLang="en-US" sz="2700" b="1" dirty="0">
              <a:latin typeface="Meiryo UI" pitchFamily="50" charset="-128"/>
              <a:ea typeface="Meiryo UI" pitchFamily="50" charset="-128"/>
            </a:endParaRPr>
          </a:p>
        </p:txBody>
      </p:sp>
      <p:sp>
        <p:nvSpPr>
          <p:cNvPr id="11" name="正方形/長方形 10"/>
          <p:cNvSpPr/>
          <p:nvPr/>
        </p:nvSpPr>
        <p:spPr>
          <a:xfrm>
            <a:off x="2106984" y="3133182"/>
            <a:ext cx="9893836" cy="770338"/>
          </a:xfrm>
          <a:prstGeom prst="rect">
            <a:avLst/>
          </a:prstGeom>
          <a:solidFill>
            <a:schemeClr val="bg1">
              <a:lumMod val="95000"/>
            </a:schemeClr>
          </a:solidFill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r>
              <a:rPr lang="en-US" altLang="ja-JP" sz="2800" b="1" dirty="0" smtClean="0">
                <a:latin typeface="Meiryo UI" pitchFamily="50" charset="-128"/>
                <a:ea typeface="Meiryo UI" pitchFamily="50" charset="-128"/>
              </a:rPr>
              <a:t>Education for children is effectiveness</a:t>
            </a:r>
            <a:endParaRPr kumimoji="1" lang="ja-JP" altLang="en-US" sz="28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2" name="正方形/長方形 11"/>
          <p:cNvSpPr/>
          <p:nvPr/>
        </p:nvSpPr>
        <p:spPr>
          <a:xfrm>
            <a:off x="2106984" y="4018532"/>
            <a:ext cx="9893836" cy="490618"/>
          </a:xfrm>
          <a:prstGeom prst="rect">
            <a:avLst/>
          </a:prstGeom>
          <a:solidFill>
            <a:schemeClr val="bg1">
              <a:lumMod val="95000"/>
            </a:schemeClr>
          </a:solidFill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r>
              <a:rPr lang="en-US" altLang="ja-JP" sz="2800" b="1" dirty="0" smtClean="0">
                <a:latin typeface="Meiryo UI" pitchFamily="50" charset="-128"/>
                <a:ea typeface="Meiryo UI" pitchFamily="50" charset="-128"/>
              </a:rPr>
              <a:t>Transportation </a:t>
            </a:r>
            <a:r>
              <a:rPr lang="en-US" altLang="ja-JP" sz="2800" b="1" dirty="0">
                <a:latin typeface="Meiryo UI" pitchFamily="50" charset="-128"/>
                <a:ea typeface="Meiryo UI" pitchFamily="50" charset="-128"/>
              </a:rPr>
              <a:t>access </a:t>
            </a:r>
            <a:r>
              <a:rPr lang="en-US" altLang="ja-JP" sz="2800" b="1" dirty="0" smtClean="0">
                <a:latin typeface="Meiryo UI" pitchFamily="50" charset="-128"/>
                <a:ea typeface="Meiryo UI" pitchFamily="50" charset="-128"/>
              </a:rPr>
              <a:t>changes </a:t>
            </a:r>
            <a:r>
              <a:rPr lang="en-US" altLang="ja-JP" sz="2800" b="1" dirty="0">
                <a:latin typeface="Meiryo UI" pitchFamily="50" charset="-128"/>
                <a:ea typeface="Meiryo UI" pitchFamily="50" charset="-128"/>
              </a:rPr>
              <a:t>travel behavior</a:t>
            </a:r>
            <a:endParaRPr kumimoji="1" lang="ja-JP" altLang="en-US" sz="28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3" name="正方形/長方形 12"/>
          <p:cNvSpPr/>
          <p:nvPr/>
        </p:nvSpPr>
        <p:spPr>
          <a:xfrm>
            <a:off x="2106984" y="4624162"/>
            <a:ext cx="9893836" cy="770338"/>
          </a:xfrm>
          <a:prstGeom prst="rect">
            <a:avLst/>
          </a:prstGeom>
          <a:solidFill>
            <a:schemeClr val="bg1">
              <a:lumMod val="95000"/>
            </a:schemeClr>
          </a:solidFill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r>
              <a:rPr lang="en-US" altLang="ja-JP" sz="2800" b="1" dirty="0">
                <a:latin typeface="Meiryo UI" pitchFamily="50" charset="-128"/>
                <a:ea typeface="Meiryo UI" pitchFamily="50" charset="-128"/>
              </a:rPr>
              <a:t>Travel behavior changes depending on residential environment</a:t>
            </a:r>
            <a:endParaRPr kumimoji="1" lang="ja-JP" altLang="en-US" sz="28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4" name="正方形/長方形 13"/>
          <p:cNvSpPr/>
          <p:nvPr/>
        </p:nvSpPr>
        <p:spPr>
          <a:xfrm>
            <a:off x="2106984" y="5508649"/>
            <a:ext cx="9893836" cy="490618"/>
          </a:xfrm>
          <a:prstGeom prst="rect">
            <a:avLst/>
          </a:prstGeom>
          <a:solidFill>
            <a:schemeClr val="bg1">
              <a:lumMod val="95000"/>
            </a:schemeClr>
          </a:solidFill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r>
              <a:rPr lang="en-US" altLang="ja-JP" sz="2700" b="1" dirty="0" smtClean="0">
                <a:latin typeface="Meiryo UI" pitchFamily="50" charset="-128"/>
                <a:ea typeface="Meiryo UI" pitchFamily="50" charset="-128"/>
              </a:rPr>
              <a:t>Neighborhood </a:t>
            </a:r>
            <a:r>
              <a:rPr lang="en-US" altLang="ja-JP" sz="2700" b="1" dirty="0">
                <a:latin typeface="Meiryo UI" pitchFamily="50" charset="-128"/>
                <a:ea typeface="Meiryo UI" pitchFamily="50" charset="-128"/>
              </a:rPr>
              <a:t>change is </a:t>
            </a:r>
            <a:r>
              <a:rPr lang="en-US" altLang="ja-JP" sz="2700" b="1" dirty="0" smtClean="0">
                <a:latin typeface="Meiryo UI" pitchFamily="50" charset="-128"/>
                <a:ea typeface="Meiryo UI" pitchFamily="50" charset="-128"/>
              </a:rPr>
              <a:t>related </a:t>
            </a:r>
            <a:r>
              <a:rPr lang="en-US" altLang="ja-JP" sz="2700" b="1" dirty="0">
                <a:latin typeface="Meiryo UI" pitchFamily="50" charset="-128"/>
                <a:ea typeface="Meiryo UI" pitchFamily="50" charset="-128"/>
              </a:rPr>
              <a:t>to behavior </a:t>
            </a:r>
            <a:r>
              <a:rPr lang="en-US" altLang="ja-JP" sz="2700" b="1" dirty="0" smtClean="0">
                <a:latin typeface="Meiryo UI" pitchFamily="50" charset="-128"/>
                <a:ea typeface="Meiryo UI" pitchFamily="50" charset="-128"/>
              </a:rPr>
              <a:t>change</a:t>
            </a:r>
            <a:endParaRPr kumimoji="1" lang="ja-JP" altLang="en-US" sz="27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3707852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タイトル 1"/>
          <p:cNvSpPr txBox="1">
            <a:spLocks/>
          </p:cNvSpPr>
          <p:nvPr/>
        </p:nvSpPr>
        <p:spPr bwMode="gray">
          <a:xfrm>
            <a:off x="4727810" y="3501010"/>
            <a:ext cx="3119765" cy="523220"/>
          </a:xfrm>
          <a:prstGeom prst="rect">
            <a:avLst/>
          </a:prstGeom>
        </p:spPr>
        <p:txBody>
          <a:bodyPr wrap="none">
            <a:sp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2400" kern="1200">
                <a:solidFill>
                  <a:schemeClr val="tx1"/>
                </a:solidFill>
                <a:latin typeface="+mj-ea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 Rounded MT Bold" pitchFamily="34" charset="0"/>
                <a:ea typeface="HGPｺﾞｼｯｸE" pitchFamily="50" charset="-128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 Rounded MT Bold" pitchFamily="34" charset="0"/>
                <a:ea typeface="HGPｺﾞｼｯｸE" pitchFamily="50" charset="-128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 Rounded MT Bold" pitchFamily="34" charset="0"/>
                <a:ea typeface="HGPｺﾞｼｯｸE" pitchFamily="50" charset="-128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 Rounded MT Bold" pitchFamily="34" charset="0"/>
                <a:ea typeface="HGPｺﾞｼｯｸE" pitchFamily="50" charset="-128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 Rounded MT Bold" pitchFamily="34" charset="0"/>
                <a:ea typeface="HGPｺﾞｼｯｸE" pitchFamily="50" charset="-128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 Rounded MT Bold" pitchFamily="34" charset="0"/>
                <a:ea typeface="HGPｺﾞｼｯｸE" pitchFamily="50" charset="-128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 Rounded MT Bold" pitchFamily="34" charset="0"/>
                <a:ea typeface="HGPｺﾞｼｯｸE" pitchFamily="50" charset="-128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 Rounded MT Bold" pitchFamily="34" charset="0"/>
                <a:ea typeface="HGPｺﾞｼｯｸE" pitchFamily="50" charset="-128"/>
              </a:defRPr>
            </a:lvl9pPr>
          </a:lstStyle>
          <a:p>
            <a:pPr algn="l"/>
            <a:r>
              <a:rPr lang="en-US" altLang="ja-JP" sz="2800" b="1" dirty="0" smtClean="0">
                <a:latin typeface="Meiryo UI" pitchFamily="50" charset="-128"/>
                <a:ea typeface="Meiryo UI" pitchFamily="50" charset="-128"/>
              </a:rPr>
              <a:t>4. Methodology</a:t>
            </a:r>
            <a:endParaRPr lang="ja-JP" altLang="en-US" sz="2800" b="1" dirty="0">
              <a:latin typeface="Meiryo UI" pitchFamily="50" charset="-128"/>
              <a:ea typeface="Meiryo UI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7465152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8" name="直線コネクタ 97"/>
          <p:cNvCxnSpPr/>
          <p:nvPr/>
        </p:nvCxnSpPr>
        <p:spPr>
          <a:xfrm>
            <a:off x="6058464" y="1052670"/>
            <a:ext cx="0" cy="5472760"/>
          </a:xfrm>
          <a:prstGeom prst="line">
            <a:avLst/>
          </a:prstGeom>
          <a:ln w="63500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19170" y="116540"/>
            <a:ext cx="9577815" cy="523220"/>
          </a:xfrm>
        </p:spPr>
        <p:txBody>
          <a:bodyPr/>
          <a:lstStyle/>
          <a:p>
            <a:pPr algn="l"/>
            <a:r>
              <a:rPr lang="en-US" altLang="ja-JP" sz="2800" b="1" dirty="0" smtClean="0">
                <a:latin typeface="Meiryo UI" pitchFamily="50" charset="-128"/>
                <a:ea typeface="Meiryo UI" pitchFamily="50" charset="-128"/>
              </a:rPr>
              <a:t>4-1. Data and variables ( Questionnaire subjects)</a:t>
            </a:r>
            <a:endParaRPr lang="ja-JP" altLang="en-US" sz="2800" b="1" dirty="0">
              <a:latin typeface="Meiryo UI" pitchFamily="50" charset="-128"/>
              <a:ea typeface="Meiryo UI" pitchFamily="50" charset="-128"/>
            </a:endParaRPr>
          </a:p>
        </p:txBody>
      </p:sp>
      <p:sp>
        <p:nvSpPr>
          <p:cNvPr id="3" name="楕円 2"/>
          <p:cNvSpPr/>
          <p:nvPr/>
        </p:nvSpPr>
        <p:spPr>
          <a:xfrm>
            <a:off x="866968" y="1700119"/>
            <a:ext cx="5062144" cy="1045224"/>
          </a:xfrm>
          <a:prstGeom prst="ellipse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楕円 3"/>
          <p:cNvSpPr/>
          <p:nvPr/>
        </p:nvSpPr>
        <p:spPr>
          <a:xfrm>
            <a:off x="6966387" y="1603021"/>
            <a:ext cx="4215123" cy="751398"/>
          </a:xfrm>
          <a:prstGeom prst="ellipse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2981170" y="868864"/>
            <a:ext cx="1591087" cy="365700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en-US" altLang="ja-JP" sz="2800" b="1" dirty="0" smtClean="0">
                <a:latin typeface="Meiryo UI"/>
                <a:ea typeface="Meiryo UI"/>
              </a:rPr>
              <a:t>Urban</a:t>
            </a:r>
            <a:endParaRPr lang="en-US" altLang="ja-JP" sz="2800" b="1" dirty="0">
              <a:latin typeface="Meiryo UI"/>
              <a:ea typeface="Meiryo UI"/>
            </a:endParaRPr>
          </a:p>
        </p:txBody>
      </p:sp>
      <p:sp>
        <p:nvSpPr>
          <p:cNvPr id="6" name="正方形/長方形 5"/>
          <p:cNvSpPr/>
          <p:nvPr/>
        </p:nvSpPr>
        <p:spPr>
          <a:xfrm>
            <a:off x="7336331" y="857427"/>
            <a:ext cx="2431890" cy="523220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en-US" altLang="ja-JP" sz="2800" b="1" dirty="0" smtClean="0">
                <a:latin typeface="Meiryo UI"/>
                <a:ea typeface="Meiryo UI"/>
              </a:rPr>
              <a:t>Suburban</a:t>
            </a:r>
            <a:endParaRPr lang="en-US" altLang="ja-JP" sz="2800" b="1" dirty="0">
              <a:latin typeface="Meiryo UI"/>
              <a:ea typeface="Meiryo UI"/>
            </a:endParaRPr>
          </a:p>
        </p:txBody>
      </p:sp>
      <p:pic>
        <p:nvPicPr>
          <p:cNvPr id="7" name="図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28385" y="1045819"/>
            <a:ext cx="2017379" cy="1241025"/>
          </a:xfrm>
          <a:prstGeom prst="rect">
            <a:avLst/>
          </a:prstGeom>
        </p:spPr>
      </p:pic>
      <p:pic>
        <p:nvPicPr>
          <p:cNvPr id="8" name="図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53157" y="1348968"/>
            <a:ext cx="582819" cy="653202"/>
          </a:xfrm>
          <a:prstGeom prst="rect">
            <a:avLst/>
          </a:prstGeom>
        </p:spPr>
      </p:pic>
      <p:pic>
        <p:nvPicPr>
          <p:cNvPr id="9" name="図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07099" y="1261259"/>
            <a:ext cx="1502183" cy="924093"/>
          </a:xfrm>
          <a:prstGeom prst="rect">
            <a:avLst/>
          </a:prstGeom>
        </p:spPr>
      </p:pic>
      <p:pic>
        <p:nvPicPr>
          <p:cNvPr id="10" name="図 9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31871" y="1564407"/>
            <a:ext cx="433980" cy="486388"/>
          </a:xfrm>
          <a:prstGeom prst="rect">
            <a:avLst/>
          </a:prstGeom>
        </p:spPr>
      </p:pic>
      <p:sp>
        <p:nvSpPr>
          <p:cNvPr id="11" name="フリーフォーム 10"/>
          <p:cNvSpPr/>
          <p:nvPr/>
        </p:nvSpPr>
        <p:spPr>
          <a:xfrm>
            <a:off x="2611102" y="1809827"/>
            <a:ext cx="2409337" cy="538032"/>
          </a:xfrm>
          <a:custGeom>
            <a:avLst/>
            <a:gdLst>
              <a:gd name="connsiteX0" fmla="*/ 0 w 2579394"/>
              <a:gd name="connsiteY0" fmla="*/ 100361 h 769782"/>
              <a:gd name="connsiteX1" fmla="*/ 55756 w 2579394"/>
              <a:gd name="connsiteY1" fmla="*/ 111513 h 769782"/>
              <a:gd name="connsiteX2" fmla="*/ 189571 w 2579394"/>
              <a:gd name="connsiteY2" fmla="*/ 256478 h 769782"/>
              <a:gd name="connsiteX3" fmla="*/ 223025 w 2579394"/>
              <a:gd name="connsiteY3" fmla="*/ 278781 h 769782"/>
              <a:gd name="connsiteX4" fmla="*/ 356839 w 2579394"/>
              <a:gd name="connsiteY4" fmla="*/ 367991 h 769782"/>
              <a:gd name="connsiteX5" fmla="*/ 434898 w 2579394"/>
              <a:gd name="connsiteY5" fmla="*/ 401444 h 769782"/>
              <a:gd name="connsiteX6" fmla="*/ 512956 w 2579394"/>
              <a:gd name="connsiteY6" fmla="*/ 434898 h 769782"/>
              <a:gd name="connsiteX7" fmla="*/ 869795 w 2579394"/>
              <a:gd name="connsiteY7" fmla="*/ 446049 h 769782"/>
              <a:gd name="connsiteX8" fmla="*/ 880947 w 2579394"/>
              <a:gd name="connsiteY8" fmla="*/ 635620 h 769782"/>
              <a:gd name="connsiteX9" fmla="*/ 892098 w 2579394"/>
              <a:gd name="connsiteY9" fmla="*/ 680225 h 769782"/>
              <a:gd name="connsiteX10" fmla="*/ 959005 w 2579394"/>
              <a:gd name="connsiteY10" fmla="*/ 724830 h 769782"/>
              <a:gd name="connsiteX11" fmla="*/ 1048215 w 2579394"/>
              <a:gd name="connsiteY11" fmla="*/ 769435 h 769782"/>
              <a:gd name="connsiteX12" fmla="*/ 1427356 w 2579394"/>
              <a:gd name="connsiteY12" fmla="*/ 713678 h 769782"/>
              <a:gd name="connsiteX13" fmla="*/ 1460810 w 2579394"/>
              <a:gd name="connsiteY13" fmla="*/ 691376 h 769782"/>
              <a:gd name="connsiteX14" fmla="*/ 1483113 w 2579394"/>
              <a:gd name="connsiteY14" fmla="*/ 646771 h 769782"/>
              <a:gd name="connsiteX15" fmla="*/ 1527717 w 2579394"/>
              <a:gd name="connsiteY15" fmla="*/ 579864 h 769782"/>
              <a:gd name="connsiteX16" fmla="*/ 1550020 w 2579394"/>
              <a:gd name="connsiteY16" fmla="*/ 535259 h 769782"/>
              <a:gd name="connsiteX17" fmla="*/ 1561171 w 2579394"/>
              <a:gd name="connsiteY17" fmla="*/ 501805 h 769782"/>
              <a:gd name="connsiteX18" fmla="*/ 1683834 w 2579394"/>
              <a:gd name="connsiteY18" fmla="*/ 457200 h 769782"/>
              <a:gd name="connsiteX19" fmla="*/ 1728439 w 2579394"/>
              <a:gd name="connsiteY19" fmla="*/ 423747 h 769782"/>
              <a:gd name="connsiteX20" fmla="*/ 1750742 w 2579394"/>
              <a:gd name="connsiteY20" fmla="*/ 401444 h 769782"/>
              <a:gd name="connsiteX21" fmla="*/ 1795347 w 2579394"/>
              <a:gd name="connsiteY21" fmla="*/ 390293 h 769782"/>
              <a:gd name="connsiteX22" fmla="*/ 1918010 w 2579394"/>
              <a:gd name="connsiteY22" fmla="*/ 323386 h 769782"/>
              <a:gd name="connsiteX23" fmla="*/ 1940313 w 2579394"/>
              <a:gd name="connsiteY23" fmla="*/ 289932 h 769782"/>
              <a:gd name="connsiteX24" fmla="*/ 1951464 w 2579394"/>
              <a:gd name="connsiteY24" fmla="*/ 223025 h 769782"/>
              <a:gd name="connsiteX25" fmla="*/ 1996069 w 2579394"/>
              <a:gd name="connsiteY25" fmla="*/ 0 h 769782"/>
              <a:gd name="connsiteX26" fmla="*/ 2319454 w 2579394"/>
              <a:gd name="connsiteY26" fmla="*/ 33454 h 769782"/>
              <a:gd name="connsiteX27" fmla="*/ 2486722 w 2579394"/>
              <a:gd name="connsiteY27" fmla="*/ 89210 h 769782"/>
              <a:gd name="connsiteX28" fmla="*/ 2509025 w 2579394"/>
              <a:gd name="connsiteY28" fmla="*/ 122664 h 769782"/>
              <a:gd name="connsiteX29" fmla="*/ 2542478 w 2579394"/>
              <a:gd name="connsiteY29" fmla="*/ 167269 h 769782"/>
              <a:gd name="connsiteX30" fmla="*/ 2564781 w 2579394"/>
              <a:gd name="connsiteY30" fmla="*/ 223025 h 769782"/>
              <a:gd name="connsiteX31" fmla="*/ 2553630 w 2579394"/>
              <a:gd name="connsiteY31" fmla="*/ 524108 h 769782"/>
              <a:gd name="connsiteX32" fmla="*/ 2497873 w 2579394"/>
              <a:gd name="connsiteY32" fmla="*/ 591015 h 769782"/>
              <a:gd name="connsiteX33" fmla="*/ 2442117 w 2579394"/>
              <a:gd name="connsiteY33" fmla="*/ 635620 h 769782"/>
              <a:gd name="connsiteX34" fmla="*/ 2341756 w 2579394"/>
              <a:gd name="connsiteY34" fmla="*/ 624469 h 769782"/>
              <a:gd name="connsiteX35" fmla="*/ 2207942 w 2579394"/>
              <a:gd name="connsiteY35" fmla="*/ 591015 h 769782"/>
              <a:gd name="connsiteX36" fmla="*/ 2174488 w 2579394"/>
              <a:gd name="connsiteY36" fmla="*/ 579864 h 769782"/>
              <a:gd name="connsiteX37" fmla="*/ 2107581 w 2579394"/>
              <a:gd name="connsiteY37" fmla="*/ 568713 h 769782"/>
              <a:gd name="connsiteX38" fmla="*/ 2029522 w 2579394"/>
              <a:gd name="connsiteY38" fmla="*/ 546410 h 769782"/>
              <a:gd name="connsiteX39" fmla="*/ 1984917 w 2579394"/>
              <a:gd name="connsiteY39" fmla="*/ 646771 h 769782"/>
              <a:gd name="connsiteX40" fmla="*/ 1962615 w 2579394"/>
              <a:gd name="connsiteY40" fmla="*/ 713678 h 769782"/>
              <a:gd name="connsiteX41" fmla="*/ 1918010 w 2579394"/>
              <a:gd name="connsiteY41" fmla="*/ 724830 h 769782"/>
              <a:gd name="connsiteX42" fmla="*/ 1884556 w 2579394"/>
              <a:gd name="connsiteY42" fmla="*/ 735981 h 769782"/>
              <a:gd name="connsiteX43" fmla="*/ 1862254 w 2579394"/>
              <a:gd name="connsiteY43" fmla="*/ 735981 h 7697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</a:cxnLst>
            <a:rect l="l" t="t" r="r" b="b"/>
            <a:pathLst>
              <a:path w="2579394" h="769782">
                <a:moveTo>
                  <a:pt x="0" y="100361"/>
                </a:moveTo>
                <a:cubicBezTo>
                  <a:pt x="18585" y="104078"/>
                  <a:pt x="38009" y="104858"/>
                  <a:pt x="55756" y="111513"/>
                </a:cubicBezTo>
                <a:cubicBezTo>
                  <a:pt x="106709" y="130620"/>
                  <a:pt x="185020" y="251548"/>
                  <a:pt x="189571" y="256478"/>
                </a:cubicBezTo>
                <a:cubicBezTo>
                  <a:pt x="198662" y="266326"/>
                  <a:pt x="212119" y="270991"/>
                  <a:pt x="223025" y="278781"/>
                </a:cubicBezTo>
                <a:cubicBezTo>
                  <a:pt x="297794" y="332188"/>
                  <a:pt x="247887" y="304436"/>
                  <a:pt x="356839" y="367991"/>
                </a:cubicBezTo>
                <a:cubicBezTo>
                  <a:pt x="412219" y="400296"/>
                  <a:pt x="385489" y="381680"/>
                  <a:pt x="434898" y="401444"/>
                </a:cubicBezTo>
                <a:cubicBezTo>
                  <a:pt x="461182" y="411957"/>
                  <a:pt x="484795" y="432010"/>
                  <a:pt x="512956" y="434898"/>
                </a:cubicBezTo>
                <a:cubicBezTo>
                  <a:pt x="631339" y="447040"/>
                  <a:pt x="750849" y="442332"/>
                  <a:pt x="869795" y="446049"/>
                </a:cubicBezTo>
                <a:cubicBezTo>
                  <a:pt x="873512" y="509239"/>
                  <a:pt x="874945" y="572606"/>
                  <a:pt x="880947" y="635620"/>
                </a:cubicBezTo>
                <a:cubicBezTo>
                  <a:pt x="882400" y="650877"/>
                  <a:pt x="882006" y="668691"/>
                  <a:pt x="892098" y="680225"/>
                </a:cubicBezTo>
                <a:cubicBezTo>
                  <a:pt x="909749" y="700397"/>
                  <a:pt x="935031" y="712843"/>
                  <a:pt x="959005" y="724830"/>
                </a:cubicBezTo>
                <a:lnTo>
                  <a:pt x="1048215" y="769435"/>
                </a:lnTo>
                <a:cubicBezTo>
                  <a:pt x="1445760" y="742931"/>
                  <a:pt x="1285951" y="814682"/>
                  <a:pt x="1427356" y="713678"/>
                </a:cubicBezTo>
                <a:cubicBezTo>
                  <a:pt x="1438262" y="705888"/>
                  <a:pt x="1449659" y="698810"/>
                  <a:pt x="1460810" y="691376"/>
                </a:cubicBezTo>
                <a:cubicBezTo>
                  <a:pt x="1468244" y="676508"/>
                  <a:pt x="1474560" y="661025"/>
                  <a:pt x="1483113" y="646771"/>
                </a:cubicBezTo>
                <a:cubicBezTo>
                  <a:pt x="1496903" y="623787"/>
                  <a:pt x="1515730" y="603838"/>
                  <a:pt x="1527717" y="579864"/>
                </a:cubicBezTo>
                <a:cubicBezTo>
                  <a:pt x="1535151" y="564996"/>
                  <a:pt x="1543472" y="550538"/>
                  <a:pt x="1550020" y="535259"/>
                </a:cubicBezTo>
                <a:cubicBezTo>
                  <a:pt x="1554650" y="524455"/>
                  <a:pt x="1552859" y="510117"/>
                  <a:pt x="1561171" y="501805"/>
                </a:cubicBezTo>
                <a:cubicBezTo>
                  <a:pt x="1600244" y="462732"/>
                  <a:pt x="1633177" y="465644"/>
                  <a:pt x="1683834" y="457200"/>
                </a:cubicBezTo>
                <a:cubicBezTo>
                  <a:pt x="1698702" y="446049"/>
                  <a:pt x="1714161" y="435645"/>
                  <a:pt x="1728439" y="423747"/>
                </a:cubicBezTo>
                <a:cubicBezTo>
                  <a:pt x="1736516" y="417016"/>
                  <a:pt x="1741338" y="406146"/>
                  <a:pt x="1750742" y="401444"/>
                </a:cubicBezTo>
                <a:cubicBezTo>
                  <a:pt x="1764450" y="394590"/>
                  <a:pt x="1780479" y="394010"/>
                  <a:pt x="1795347" y="390293"/>
                </a:cubicBezTo>
                <a:cubicBezTo>
                  <a:pt x="1795464" y="390235"/>
                  <a:pt x="1897640" y="343756"/>
                  <a:pt x="1918010" y="323386"/>
                </a:cubicBezTo>
                <a:cubicBezTo>
                  <a:pt x="1927487" y="313909"/>
                  <a:pt x="1932879" y="301083"/>
                  <a:pt x="1940313" y="289932"/>
                </a:cubicBezTo>
                <a:cubicBezTo>
                  <a:pt x="1944030" y="267630"/>
                  <a:pt x="1949661" y="245563"/>
                  <a:pt x="1951464" y="223025"/>
                </a:cubicBezTo>
                <a:cubicBezTo>
                  <a:pt x="1969520" y="-2682"/>
                  <a:pt x="1894478" y="33866"/>
                  <a:pt x="1996069" y="0"/>
                </a:cubicBezTo>
                <a:cubicBezTo>
                  <a:pt x="2095855" y="6237"/>
                  <a:pt x="2220142" y="8626"/>
                  <a:pt x="2319454" y="33454"/>
                </a:cubicBezTo>
                <a:cubicBezTo>
                  <a:pt x="2376471" y="47708"/>
                  <a:pt x="2486722" y="89210"/>
                  <a:pt x="2486722" y="89210"/>
                </a:cubicBezTo>
                <a:cubicBezTo>
                  <a:pt x="2494156" y="100361"/>
                  <a:pt x="2501235" y="111758"/>
                  <a:pt x="2509025" y="122664"/>
                </a:cubicBezTo>
                <a:cubicBezTo>
                  <a:pt x="2519827" y="137787"/>
                  <a:pt x="2533452" y="151023"/>
                  <a:pt x="2542478" y="167269"/>
                </a:cubicBezTo>
                <a:cubicBezTo>
                  <a:pt x="2552199" y="184767"/>
                  <a:pt x="2557347" y="204440"/>
                  <a:pt x="2564781" y="223025"/>
                </a:cubicBezTo>
                <a:cubicBezTo>
                  <a:pt x="2582635" y="348003"/>
                  <a:pt x="2589528" y="351797"/>
                  <a:pt x="2553630" y="524108"/>
                </a:cubicBezTo>
                <a:cubicBezTo>
                  <a:pt x="2548283" y="549772"/>
                  <a:pt x="2513850" y="571044"/>
                  <a:pt x="2497873" y="591015"/>
                </a:cubicBezTo>
                <a:cubicBezTo>
                  <a:pt x="2461189" y="636870"/>
                  <a:pt x="2495181" y="617933"/>
                  <a:pt x="2442117" y="635620"/>
                </a:cubicBezTo>
                <a:cubicBezTo>
                  <a:pt x="2408663" y="631903"/>
                  <a:pt x="2374821" y="630767"/>
                  <a:pt x="2341756" y="624469"/>
                </a:cubicBezTo>
                <a:cubicBezTo>
                  <a:pt x="2296591" y="615866"/>
                  <a:pt x="2252367" y="602862"/>
                  <a:pt x="2207942" y="591015"/>
                </a:cubicBezTo>
                <a:cubicBezTo>
                  <a:pt x="2196584" y="587986"/>
                  <a:pt x="2185963" y="582414"/>
                  <a:pt x="2174488" y="579864"/>
                </a:cubicBezTo>
                <a:cubicBezTo>
                  <a:pt x="2152416" y="574959"/>
                  <a:pt x="2129883" y="572430"/>
                  <a:pt x="2107581" y="568713"/>
                </a:cubicBezTo>
                <a:cubicBezTo>
                  <a:pt x="2098248" y="565602"/>
                  <a:pt x="2035124" y="543609"/>
                  <a:pt x="2029522" y="546410"/>
                </a:cubicBezTo>
                <a:cubicBezTo>
                  <a:pt x="2021733" y="550305"/>
                  <a:pt x="1985138" y="646162"/>
                  <a:pt x="1984917" y="646771"/>
                </a:cubicBezTo>
                <a:cubicBezTo>
                  <a:pt x="1976883" y="668864"/>
                  <a:pt x="1985422" y="707976"/>
                  <a:pt x="1962615" y="713678"/>
                </a:cubicBezTo>
                <a:cubicBezTo>
                  <a:pt x="1947747" y="717395"/>
                  <a:pt x="1932746" y="720620"/>
                  <a:pt x="1918010" y="724830"/>
                </a:cubicBezTo>
                <a:cubicBezTo>
                  <a:pt x="1906708" y="728059"/>
                  <a:pt x="1896082" y="733676"/>
                  <a:pt x="1884556" y="735981"/>
                </a:cubicBezTo>
                <a:cubicBezTo>
                  <a:pt x="1877266" y="737439"/>
                  <a:pt x="1869688" y="735981"/>
                  <a:pt x="1862254" y="735981"/>
                </a:cubicBezTo>
              </a:path>
            </a:pathLst>
          </a:custGeom>
          <a:noFill/>
          <a:ln w="635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フリーフォーム 11"/>
          <p:cNvSpPr/>
          <p:nvPr/>
        </p:nvSpPr>
        <p:spPr>
          <a:xfrm>
            <a:off x="7577931" y="1893125"/>
            <a:ext cx="1512517" cy="337762"/>
          </a:xfrm>
          <a:custGeom>
            <a:avLst/>
            <a:gdLst>
              <a:gd name="connsiteX0" fmla="*/ 0 w 2579394"/>
              <a:gd name="connsiteY0" fmla="*/ 100361 h 769782"/>
              <a:gd name="connsiteX1" fmla="*/ 55756 w 2579394"/>
              <a:gd name="connsiteY1" fmla="*/ 111513 h 769782"/>
              <a:gd name="connsiteX2" fmla="*/ 189571 w 2579394"/>
              <a:gd name="connsiteY2" fmla="*/ 256478 h 769782"/>
              <a:gd name="connsiteX3" fmla="*/ 223025 w 2579394"/>
              <a:gd name="connsiteY3" fmla="*/ 278781 h 769782"/>
              <a:gd name="connsiteX4" fmla="*/ 356839 w 2579394"/>
              <a:gd name="connsiteY4" fmla="*/ 367991 h 769782"/>
              <a:gd name="connsiteX5" fmla="*/ 434898 w 2579394"/>
              <a:gd name="connsiteY5" fmla="*/ 401444 h 769782"/>
              <a:gd name="connsiteX6" fmla="*/ 512956 w 2579394"/>
              <a:gd name="connsiteY6" fmla="*/ 434898 h 769782"/>
              <a:gd name="connsiteX7" fmla="*/ 869795 w 2579394"/>
              <a:gd name="connsiteY7" fmla="*/ 446049 h 769782"/>
              <a:gd name="connsiteX8" fmla="*/ 880947 w 2579394"/>
              <a:gd name="connsiteY8" fmla="*/ 635620 h 769782"/>
              <a:gd name="connsiteX9" fmla="*/ 892098 w 2579394"/>
              <a:gd name="connsiteY9" fmla="*/ 680225 h 769782"/>
              <a:gd name="connsiteX10" fmla="*/ 959005 w 2579394"/>
              <a:gd name="connsiteY10" fmla="*/ 724830 h 769782"/>
              <a:gd name="connsiteX11" fmla="*/ 1048215 w 2579394"/>
              <a:gd name="connsiteY11" fmla="*/ 769435 h 769782"/>
              <a:gd name="connsiteX12" fmla="*/ 1427356 w 2579394"/>
              <a:gd name="connsiteY12" fmla="*/ 713678 h 769782"/>
              <a:gd name="connsiteX13" fmla="*/ 1460810 w 2579394"/>
              <a:gd name="connsiteY13" fmla="*/ 691376 h 769782"/>
              <a:gd name="connsiteX14" fmla="*/ 1483113 w 2579394"/>
              <a:gd name="connsiteY14" fmla="*/ 646771 h 769782"/>
              <a:gd name="connsiteX15" fmla="*/ 1527717 w 2579394"/>
              <a:gd name="connsiteY15" fmla="*/ 579864 h 769782"/>
              <a:gd name="connsiteX16" fmla="*/ 1550020 w 2579394"/>
              <a:gd name="connsiteY16" fmla="*/ 535259 h 769782"/>
              <a:gd name="connsiteX17" fmla="*/ 1561171 w 2579394"/>
              <a:gd name="connsiteY17" fmla="*/ 501805 h 769782"/>
              <a:gd name="connsiteX18" fmla="*/ 1683834 w 2579394"/>
              <a:gd name="connsiteY18" fmla="*/ 457200 h 769782"/>
              <a:gd name="connsiteX19" fmla="*/ 1728439 w 2579394"/>
              <a:gd name="connsiteY19" fmla="*/ 423747 h 769782"/>
              <a:gd name="connsiteX20" fmla="*/ 1750742 w 2579394"/>
              <a:gd name="connsiteY20" fmla="*/ 401444 h 769782"/>
              <a:gd name="connsiteX21" fmla="*/ 1795347 w 2579394"/>
              <a:gd name="connsiteY21" fmla="*/ 390293 h 769782"/>
              <a:gd name="connsiteX22" fmla="*/ 1918010 w 2579394"/>
              <a:gd name="connsiteY22" fmla="*/ 323386 h 769782"/>
              <a:gd name="connsiteX23" fmla="*/ 1940313 w 2579394"/>
              <a:gd name="connsiteY23" fmla="*/ 289932 h 769782"/>
              <a:gd name="connsiteX24" fmla="*/ 1951464 w 2579394"/>
              <a:gd name="connsiteY24" fmla="*/ 223025 h 769782"/>
              <a:gd name="connsiteX25" fmla="*/ 1996069 w 2579394"/>
              <a:gd name="connsiteY25" fmla="*/ 0 h 769782"/>
              <a:gd name="connsiteX26" fmla="*/ 2319454 w 2579394"/>
              <a:gd name="connsiteY26" fmla="*/ 33454 h 769782"/>
              <a:gd name="connsiteX27" fmla="*/ 2486722 w 2579394"/>
              <a:gd name="connsiteY27" fmla="*/ 89210 h 769782"/>
              <a:gd name="connsiteX28" fmla="*/ 2509025 w 2579394"/>
              <a:gd name="connsiteY28" fmla="*/ 122664 h 769782"/>
              <a:gd name="connsiteX29" fmla="*/ 2542478 w 2579394"/>
              <a:gd name="connsiteY29" fmla="*/ 167269 h 769782"/>
              <a:gd name="connsiteX30" fmla="*/ 2564781 w 2579394"/>
              <a:gd name="connsiteY30" fmla="*/ 223025 h 769782"/>
              <a:gd name="connsiteX31" fmla="*/ 2553630 w 2579394"/>
              <a:gd name="connsiteY31" fmla="*/ 524108 h 769782"/>
              <a:gd name="connsiteX32" fmla="*/ 2497873 w 2579394"/>
              <a:gd name="connsiteY32" fmla="*/ 591015 h 769782"/>
              <a:gd name="connsiteX33" fmla="*/ 2442117 w 2579394"/>
              <a:gd name="connsiteY33" fmla="*/ 635620 h 769782"/>
              <a:gd name="connsiteX34" fmla="*/ 2341756 w 2579394"/>
              <a:gd name="connsiteY34" fmla="*/ 624469 h 769782"/>
              <a:gd name="connsiteX35" fmla="*/ 2207942 w 2579394"/>
              <a:gd name="connsiteY35" fmla="*/ 591015 h 769782"/>
              <a:gd name="connsiteX36" fmla="*/ 2174488 w 2579394"/>
              <a:gd name="connsiteY36" fmla="*/ 579864 h 769782"/>
              <a:gd name="connsiteX37" fmla="*/ 2107581 w 2579394"/>
              <a:gd name="connsiteY37" fmla="*/ 568713 h 769782"/>
              <a:gd name="connsiteX38" fmla="*/ 2029522 w 2579394"/>
              <a:gd name="connsiteY38" fmla="*/ 546410 h 769782"/>
              <a:gd name="connsiteX39" fmla="*/ 1984917 w 2579394"/>
              <a:gd name="connsiteY39" fmla="*/ 646771 h 769782"/>
              <a:gd name="connsiteX40" fmla="*/ 1962615 w 2579394"/>
              <a:gd name="connsiteY40" fmla="*/ 713678 h 769782"/>
              <a:gd name="connsiteX41" fmla="*/ 1918010 w 2579394"/>
              <a:gd name="connsiteY41" fmla="*/ 724830 h 769782"/>
              <a:gd name="connsiteX42" fmla="*/ 1884556 w 2579394"/>
              <a:gd name="connsiteY42" fmla="*/ 735981 h 769782"/>
              <a:gd name="connsiteX43" fmla="*/ 1862254 w 2579394"/>
              <a:gd name="connsiteY43" fmla="*/ 735981 h 7697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</a:cxnLst>
            <a:rect l="l" t="t" r="r" b="b"/>
            <a:pathLst>
              <a:path w="2579394" h="769782">
                <a:moveTo>
                  <a:pt x="0" y="100361"/>
                </a:moveTo>
                <a:cubicBezTo>
                  <a:pt x="18585" y="104078"/>
                  <a:pt x="38009" y="104858"/>
                  <a:pt x="55756" y="111513"/>
                </a:cubicBezTo>
                <a:cubicBezTo>
                  <a:pt x="106709" y="130620"/>
                  <a:pt x="185020" y="251548"/>
                  <a:pt x="189571" y="256478"/>
                </a:cubicBezTo>
                <a:cubicBezTo>
                  <a:pt x="198662" y="266326"/>
                  <a:pt x="212119" y="270991"/>
                  <a:pt x="223025" y="278781"/>
                </a:cubicBezTo>
                <a:cubicBezTo>
                  <a:pt x="297794" y="332188"/>
                  <a:pt x="247887" y="304436"/>
                  <a:pt x="356839" y="367991"/>
                </a:cubicBezTo>
                <a:cubicBezTo>
                  <a:pt x="412219" y="400296"/>
                  <a:pt x="385489" y="381680"/>
                  <a:pt x="434898" y="401444"/>
                </a:cubicBezTo>
                <a:cubicBezTo>
                  <a:pt x="461182" y="411957"/>
                  <a:pt x="484795" y="432010"/>
                  <a:pt x="512956" y="434898"/>
                </a:cubicBezTo>
                <a:cubicBezTo>
                  <a:pt x="631339" y="447040"/>
                  <a:pt x="750849" y="442332"/>
                  <a:pt x="869795" y="446049"/>
                </a:cubicBezTo>
                <a:cubicBezTo>
                  <a:pt x="873512" y="509239"/>
                  <a:pt x="874945" y="572606"/>
                  <a:pt x="880947" y="635620"/>
                </a:cubicBezTo>
                <a:cubicBezTo>
                  <a:pt x="882400" y="650877"/>
                  <a:pt x="882006" y="668691"/>
                  <a:pt x="892098" y="680225"/>
                </a:cubicBezTo>
                <a:cubicBezTo>
                  <a:pt x="909749" y="700397"/>
                  <a:pt x="935031" y="712843"/>
                  <a:pt x="959005" y="724830"/>
                </a:cubicBezTo>
                <a:lnTo>
                  <a:pt x="1048215" y="769435"/>
                </a:lnTo>
                <a:cubicBezTo>
                  <a:pt x="1445760" y="742931"/>
                  <a:pt x="1285951" y="814682"/>
                  <a:pt x="1427356" y="713678"/>
                </a:cubicBezTo>
                <a:cubicBezTo>
                  <a:pt x="1438262" y="705888"/>
                  <a:pt x="1449659" y="698810"/>
                  <a:pt x="1460810" y="691376"/>
                </a:cubicBezTo>
                <a:cubicBezTo>
                  <a:pt x="1468244" y="676508"/>
                  <a:pt x="1474560" y="661025"/>
                  <a:pt x="1483113" y="646771"/>
                </a:cubicBezTo>
                <a:cubicBezTo>
                  <a:pt x="1496903" y="623787"/>
                  <a:pt x="1515730" y="603838"/>
                  <a:pt x="1527717" y="579864"/>
                </a:cubicBezTo>
                <a:cubicBezTo>
                  <a:pt x="1535151" y="564996"/>
                  <a:pt x="1543472" y="550538"/>
                  <a:pt x="1550020" y="535259"/>
                </a:cubicBezTo>
                <a:cubicBezTo>
                  <a:pt x="1554650" y="524455"/>
                  <a:pt x="1552859" y="510117"/>
                  <a:pt x="1561171" y="501805"/>
                </a:cubicBezTo>
                <a:cubicBezTo>
                  <a:pt x="1600244" y="462732"/>
                  <a:pt x="1633177" y="465644"/>
                  <a:pt x="1683834" y="457200"/>
                </a:cubicBezTo>
                <a:cubicBezTo>
                  <a:pt x="1698702" y="446049"/>
                  <a:pt x="1714161" y="435645"/>
                  <a:pt x="1728439" y="423747"/>
                </a:cubicBezTo>
                <a:cubicBezTo>
                  <a:pt x="1736516" y="417016"/>
                  <a:pt x="1741338" y="406146"/>
                  <a:pt x="1750742" y="401444"/>
                </a:cubicBezTo>
                <a:cubicBezTo>
                  <a:pt x="1764450" y="394590"/>
                  <a:pt x="1780479" y="394010"/>
                  <a:pt x="1795347" y="390293"/>
                </a:cubicBezTo>
                <a:cubicBezTo>
                  <a:pt x="1795464" y="390235"/>
                  <a:pt x="1897640" y="343756"/>
                  <a:pt x="1918010" y="323386"/>
                </a:cubicBezTo>
                <a:cubicBezTo>
                  <a:pt x="1927487" y="313909"/>
                  <a:pt x="1932879" y="301083"/>
                  <a:pt x="1940313" y="289932"/>
                </a:cubicBezTo>
                <a:cubicBezTo>
                  <a:pt x="1944030" y="267630"/>
                  <a:pt x="1949661" y="245563"/>
                  <a:pt x="1951464" y="223025"/>
                </a:cubicBezTo>
                <a:cubicBezTo>
                  <a:pt x="1969520" y="-2682"/>
                  <a:pt x="1894478" y="33866"/>
                  <a:pt x="1996069" y="0"/>
                </a:cubicBezTo>
                <a:cubicBezTo>
                  <a:pt x="2095855" y="6237"/>
                  <a:pt x="2220142" y="8626"/>
                  <a:pt x="2319454" y="33454"/>
                </a:cubicBezTo>
                <a:cubicBezTo>
                  <a:pt x="2376471" y="47708"/>
                  <a:pt x="2486722" y="89210"/>
                  <a:pt x="2486722" y="89210"/>
                </a:cubicBezTo>
                <a:cubicBezTo>
                  <a:pt x="2494156" y="100361"/>
                  <a:pt x="2501235" y="111758"/>
                  <a:pt x="2509025" y="122664"/>
                </a:cubicBezTo>
                <a:cubicBezTo>
                  <a:pt x="2519827" y="137787"/>
                  <a:pt x="2533452" y="151023"/>
                  <a:pt x="2542478" y="167269"/>
                </a:cubicBezTo>
                <a:cubicBezTo>
                  <a:pt x="2552199" y="184767"/>
                  <a:pt x="2557347" y="204440"/>
                  <a:pt x="2564781" y="223025"/>
                </a:cubicBezTo>
                <a:cubicBezTo>
                  <a:pt x="2582635" y="348003"/>
                  <a:pt x="2589528" y="351797"/>
                  <a:pt x="2553630" y="524108"/>
                </a:cubicBezTo>
                <a:cubicBezTo>
                  <a:pt x="2548283" y="549772"/>
                  <a:pt x="2513850" y="571044"/>
                  <a:pt x="2497873" y="591015"/>
                </a:cubicBezTo>
                <a:cubicBezTo>
                  <a:pt x="2461189" y="636870"/>
                  <a:pt x="2495181" y="617933"/>
                  <a:pt x="2442117" y="635620"/>
                </a:cubicBezTo>
                <a:cubicBezTo>
                  <a:pt x="2408663" y="631903"/>
                  <a:pt x="2374821" y="630767"/>
                  <a:pt x="2341756" y="624469"/>
                </a:cubicBezTo>
                <a:cubicBezTo>
                  <a:pt x="2296591" y="615866"/>
                  <a:pt x="2252367" y="602862"/>
                  <a:pt x="2207942" y="591015"/>
                </a:cubicBezTo>
                <a:cubicBezTo>
                  <a:pt x="2196584" y="587986"/>
                  <a:pt x="2185963" y="582414"/>
                  <a:pt x="2174488" y="579864"/>
                </a:cubicBezTo>
                <a:cubicBezTo>
                  <a:pt x="2152416" y="574959"/>
                  <a:pt x="2129883" y="572430"/>
                  <a:pt x="2107581" y="568713"/>
                </a:cubicBezTo>
                <a:cubicBezTo>
                  <a:pt x="2098248" y="565602"/>
                  <a:pt x="2035124" y="543609"/>
                  <a:pt x="2029522" y="546410"/>
                </a:cubicBezTo>
                <a:cubicBezTo>
                  <a:pt x="2021733" y="550305"/>
                  <a:pt x="1985138" y="646162"/>
                  <a:pt x="1984917" y="646771"/>
                </a:cubicBezTo>
                <a:cubicBezTo>
                  <a:pt x="1976883" y="668864"/>
                  <a:pt x="1985422" y="707976"/>
                  <a:pt x="1962615" y="713678"/>
                </a:cubicBezTo>
                <a:cubicBezTo>
                  <a:pt x="1947747" y="717395"/>
                  <a:pt x="1932746" y="720620"/>
                  <a:pt x="1918010" y="724830"/>
                </a:cubicBezTo>
                <a:cubicBezTo>
                  <a:pt x="1906708" y="728059"/>
                  <a:pt x="1896082" y="733676"/>
                  <a:pt x="1884556" y="735981"/>
                </a:cubicBezTo>
                <a:cubicBezTo>
                  <a:pt x="1877266" y="737439"/>
                  <a:pt x="1869688" y="735981"/>
                  <a:pt x="1862254" y="735981"/>
                </a:cubicBezTo>
              </a:path>
            </a:pathLst>
          </a:custGeom>
          <a:noFill/>
          <a:ln w="635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フリーフォーム 13"/>
          <p:cNvSpPr/>
          <p:nvPr/>
        </p:nvSpPr>
        <p:spPr>
          <a:xfrm>
            <a:off x="4020855" y="970639"/>
            <a:ext cx="3316894" cy="759003"/>
          </a:xfrm>
          <a:custGeom>
            <a:avLst/>
            <a:gdLst>
              <a:gd name="connsiteX0" fmla="*/ 73023 w 3551008"/>
              <a:gd name="connsiteY0" fmla="*/ 1061665 h 1085933"/>
              <a:gd name="connsiteX1" fmla="*/ 236308 w 3551008"/>
              <a:gd name="connsiteY1" fmla="*/ 947365 h 1085933"/>
              <a:gd name="connsiteX2" fmla="*/ 2032451 w 3551008"/>
              <a:gd name="connsiteY2" fmla="*/ 308 h 1085933"/>
              <a:gd name="connsiteX3" fmla="*/ 3551008 w 3551008"/>
              <a:gd name="connsiteY3" fmla="*/ 865723 h 10859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51008" h="1085933">
                <a:moveTo>
                  <a:pt x="73023" y="1061665"/>
                </a:moveTo>
                <a:cubicBezTo>
                  <a:pt x="-8620" y="1092961"/>
                  <a:pt x="-90263" y="1124258"/>
                  <a:pt x="236308" y="947365"/>
                </a:cubicBezTo>
                <a:cubicBezTo>
                  <a:pt x="562879" y="770472"/>
                  <a:pt x="1480001" y="13915"/>
                  <a:pt x="2032451" y="308"/>
                </a:cubicBezTo>
                <a:cubicBezTo>
                  <a:pt x="2584901" y="-13299"/>
                  <a:pt x="3067954" y="426212"/>
                  <a:pt x="3551008" y="865723"/>
                </a:cubicBezTo>
              </a:path>
            </a:pathLst>
          </a:custGeom>
          <a:noFill/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" name="正方形/長方形 14"/>
          <p:cNvSpPr/>
          <p:nvPr/>
        </p:nvSpPr>
        <p:spPr>
          <a:xfrm>
            <a:off x="4895420" y="1509421"/>
            <a:ext cx="1950611" cy="666864"/>
          </a:xfrm>
          <a:prstGeom prst="rect">
            <a:avLst/>
          </a:prstGeom>
          <a:solidFill>
            <a:sysClr val="window" lastClr="FFFFFF">
              <a:alpha val="70000"/>
            </a:sysClr>
          </a:solidFill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en-US" altLang="ja-JP" sz="2800" b="1" dirty="0" smtClean="0">
                <a:solidFill>
                  <a:srgbClr val="FF0000"/>
                </a:solidFill>
                <a:latin typeface="Meiryo UI"/>
                <a:ea typeface="Meiryo UI"/>
              </a:rPr>
              <a:t>Moving in one year</a:t>
            </a:r>
            <a:endParaRPr lang="en-US" altLang="ja-JP" sz="2800" b="1" dirty="0">
              <a:solidFill>
                <a:srgbClr val="FF0000"/>
              </a:solidFill>
              <a:latin typeface="Meiryo UI"/>
              <a:ea typeface="Meiryo UI"/>
            </a:endParaRPr>
          </a:p>
        </p:txBody>
      </p:sp>
      <p:sp>
        <p:nvSpPr>
          <p:cNvPr id="16" name="フリーフォーム 15"/>
          <p:cNvSpPr/>
          <p:nvPr/>
        </p:nvSpPr>
        <p:spPr>
          <a:xfrm rot="10969576">
            <a:off x="4135289" y="1898083"/>
            <a:ext cx="3316894" cy="759003"/>
          </a:xfrm>
          <a:custGeom>
            <a:avLst/>
            <a:gdLst>
              <a:gd name="connsiteX0" fmla="*/ 73023 w 3551008"/>
              <a:gd name="connsiteY0" fmla="*/ 1061665 h 1085933"/>
              <a:gd name="connsiteX1" fmla="*/ 236308 w 3551008"/>
              <a:gd name="connsiteY1" fmla="*/ 947365 h 1085933"/>
              <a:gd name="connsiteX2" fmla="*/ 2032451 w 3551008"/>
              <a:gd name="connsiteY2" fmla="*/ 308 h 1085933"/>
              <a:gd name="connsiteX3" fmla="*/ 3551008 w 3551008"/>
              <a:gd name="connsiteY3" fmla="*/ 865723 h 10859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51008" h="1085933">
                <a:moveTo>
                  <a:pt x="73023" y="1061665"/>
                </a:moveTo>
                <a:cubicBezTo>
                  <a:pt x="-8620" y="1092961"/>
                  <a:pt x="-90263" y="1124258"/>
                  <a:pt x="236308" y="947365"/>
                </a:cubicBezTo>
                <a:cubicBezTo>
                  <a:pt x="562879" y="770472"/>
                  <a:pt x="1480001" y="13915"/>
                  <a:pt x="2032451" y="308"/>
                </a:cubicBezTo>
                <a:cubicBezTo>
                  <a:pt x="2584901" y="-13299"/>
                  <a:pt x="3067954" y="426212"/>
                  <a:pt x="3551008" y="865723"/>
                </a:cubicBezTo>
              </a:path>
            </a:pathLst>
          </a:custGeom>
          <a:noFill/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" name="楕円 19"/>
          <p:cNvSpPr/>
          <p:nvPr/>
        </p:nvSpPr>
        <p:spPr>
          <a:xfrm flipV="1">
            <a:off x="1065225" y="2987982"/>
            <a:ext cx="1971849" cy="407144"/>
          </a:xfrm>
          <a:prstGeom prst="ellipse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" name="楕円 20"/>
          <p:cNvSpPr/>
          <p:nvPr/>
        </p:nvSpPr>
        <p:spPr>
          <a:xfrm flipV="1">
            <a:off x="3553521" y="2987982"/>
            <a:ext cx="1971849" cy="407144"/>
          </a:xfrm>
          <a:prstGeom prst="ellipse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" name="楕円 21"/>
          <p:cNvSpPr/>
          <p:nvPr/>
        </p:nvSpPr>
        <p:spPr>
          <a:xfrm flipV="1">
            <a:off x="1065225" y="3527583"/>
            <a:ext cx="1971849" cy="407144"/>
          </a:xfrm>
          <a:prstGeom prst="ellipse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" name="楕円 22"/>
          <p:cNvSpPr/>
          <p:nvPr/>
        </p:nvSpPr>
        <p:spPr>
          <a:xfrm flipV="1">
            <a:off x="3553521" y="3527583"/>
            <a:ext cx="1971849" cy="407144"/>
          </a:xfrm>
          <a:prstGeom prst="ellipse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4" name="グループ化 33"/>
          <p:cNvGrpSpPr/>
          <p:nvPr/>
        </p:nvGrpSpPr>
        <p:grpSpPr>
          <a:xfrm>
            <a:off x="1425445" y="2862894"/>
            <a:ext cx="1381919" cy="435173"/>
            <a:chOff x="1383654" y="4005080"/>
            <a:chExt cx="1479458" cy="622618"/>
          </a:xfrm>
        </p:grpSpPr>
        <p:pic>
          <p:nvPicPr>
            <p:cNvPr id="28" name="図 27"/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383654" y="4026407"/>
              <a:ext cx="367612" cy="550608"/>
            </a:xfrm>
            <a:prstGeom prst="rect">
              <a:avLst/>
            </a:prstGeom>
          </p:spPr>
        </p:pic>
        <p:pic>
          <p:nvPicPr>
            <p:cNvPr id="29" name="図 28"/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536054" y="4077090"/>
              <a:ext cx="367612" cy="550608"/>
            </a:xfrm>
            <a:prstGeom prst="rect">
              <a:avLst/>
            </a:prstGeom>
          </p:spPr>
        </p:pic>
        <p:pic>
          <p:nvPicPr>
            <p:cNvPr id="30" name="図 29"/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767838" y="4005080"/>
              <a:ext cx="367612" cy="550608"/>
            </a:xfrm>
            <a:prstGeom prst="rect">
              <a:avLst/>
            </a:prstGeom>
          </p:spPr>
        </p:pic>
        <p:pic>
          <p:nvPicPr>
            <p:cNvPr id="31" name="図 30"/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983868" y="4030552"/>
              <a:ext cx="367612" cy="550608"/>
            </a:xfrm>
            <a:prstGeom prst="rect">
              <a:avLst/>
            </a:prstGeom>
          </p:spPr>
        </p:pic>
        <p:pic>
          <p:nvPicPr>
            <p:cNvPr id="32" name="図 31"/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271908" y="4005080"/>
              <a:ext cx="367612" cy="550608"/>
            </a:xfrm>
            <a:prstGeom prst="rect">
              <a:avLst/>
            </a:prstGeom>
          </p:spPr>
        </p:pic>
        <p:pic>
          <p:nvPicPr>
            <p:cNvPr id="33" name="図 32"/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95500" y="4077090"/>
              <a:ext cx="367612" cy="550608"/>
            </a:xfrm>
            <a:prstGeom prst="rect">
              <a:avLst/>
            </a:prstGeom>
          </p:spPr>
        </p:pic>
      </p:grpSp>
      <p:grpSp>
        <p:nvGrpSpPr>
          <p:cNvPr id="35" name="グループ化 34"/>
          <p:cNvGrpSpPr/>
          <p:nvPr/>
        </p:nvGrpSpPr>
        <p:grpSpPr>
          <a:xfrm>
            <a:off x="1425445" y="3420179"/>
            <a:ext cx="1381919" cy="435173"/>
            <a:chOff x="1383654" y="4005080"/>
            <a:chExt cx="1479458" cy="622618"/>
          </a:xfrm>
        </p:grpSpPr>
        <p:pic>
          <p:nvPicPr>
            <p:cNvPr id="36" name="図 35"/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383654" y="4026407"/>
              <a:ext cx="367612" cy="550608"/>
            </a:xfrm>
            <a:prstGeom prst="rect">
              <a:avLst/>
            </a:prstGeom>
          </p:spPr>
        </p:pic>
        <p:pic>
          <p:nvPicPr>
            <p:cNvPr id="37" name="図 36"/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536054" y="4077090"/>
              <a:ext cx="367612" cy="550608"/>
            </a:xfrm>
            <a:prstGeom prst="rect">
              <a:avLst/>
            </a:prstGeom>
          </p:spPr>
        </p:pic>
        <p:pic>
          <p:nvPicPr>
            <p:cNvPr id="38" name="図 37"/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767838" y="4005080"/>
              <a:ext cx="367612" cy="550608"/>
            </a:xfrm>
            <a:prstGeom prst="rect">
              <a:avLst/>
            </a:prstGeom>
          </p:spPr>
        </p:pic>
        <p:pic>
          <p:nvPicPr>
            <p:cNvPr id="39" name="図 38"/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983868" y="4030552"/>
              <a:ext cx="367612" cy="550608"/>
            </a:xfrm>
            <a:prstGeom prst="rect">
              <a:avLst/>
            </a:prstGeom>
          </p:spPr>
        </p:pic>
        <p:pic>
          <p:nvPicPr>
            <p:cNvPr id="40" name="図 39"/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271908" y="4005080"/>
              <a:ext cx="367612" cy="550608"/>
            </a:xfrm>
            <a:prstGeom prst="rect">
              <a:avLst/>
            </a:prstGeom>
          </p:spPr>
        </p:pic>
        <p:pic>
          <p:nvPicPr>
            <p:cNvPr id="41" name="図 40"/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95500" y="4077090"/>
              <a:ext cx="367612" cy="550608"/>
            </a:xfrm>
            <a:prstGeom prst="rect">
              <a:avLst/>
            </a:prstGeom>
          </p:spPr>
        </p:pic>
      </p:grpSp>
      <p:grpSp>
        <p:nvGrpSpPr>
          <p:cNvPr id="42" name="グループ化 41"/>
          <p:cNvGrpSpPr/>
          <p:nvPr/>
        </p:nvGrpSpPr>
        <p:grpSpPr>
          <a:xfrm>
            <a:off x="3881298" y="3420179"/>
            <a:ext cx="1381919" cy="435173"/>
            <a:chOff x="1383654" y="4005080"/>
            <a:chExt cx="1479458" cy="622618"/>
          </a:xfrm>
        </p:grpSpPr>
        <p:pic>
          <p:nvPicPr>
            <p:cNvPr id="43" name="図 42"/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383654" y="4026407"/>
              <a:ext cx="367612" cy="550608"/>
            </a:xfrm>
            <a:prstGeom prst="rect">
              <a:avLst/>
            </a:prstGeom>
          </p:spPr>
        </p:pic>
        <p:pic>
          <p:nvPicPr>
            <p:cNvPr id="44" name="図 43"/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536054" y="4077090"/>
              <a:ext cx="367612" cy="550608"/>
            </a:xfrm>
            <a:prstGeom prst="rect">
              <a:avLst/>
            </a:prstGeom>
          </p:spPr>
        </p:pic>
        <p:pic>
          <p:nvPicPr>
            <p:cNvPr id="45" name="図 44"/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767838" y="4005080"/>
              <a:ext cx="367612" cy="550608"/>
            </a:xfrm>
            <a:prstGeom prst="rect">
              <a:avLst/>
            </a:prstGeom>
          </p:spPr>
        </p:pic>
        <p:pic>
          <p:nvPicPr>
            <p:cNvPr id="46" name="図 45"/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983868" y="4030552"/>
              <a:ext cx="367612" cy="550608"/>
            </a:xfrm>
            <a:prstGeom prst="rect">
              <a:avLst/>
            </a:prstGeom>
          </p:spPr>
        </p:pic>
        <p:pic>
          <p:nvPicPr>
            <p:cNvPr id="47" name="図 46"/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271908" y="4005080"/>
              <a:ext cx="367612" cy="550608"/>
            </a:xfrm>
            <a:prstGeom prst="rect">
              <a:avLst/>
            </a:prstGeom>
          </p:spPr>
        </p:pic>
        <p:pic>
          <p:nvPicPr>
            <p:cNvPr id="48" name="図 47"/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95500" y="4077090"/>
              <a:ext cx="367612" cy="550608"/>
            </a:xfrm>
            <a:prstGeom prst="rect">
              <a:avLst/>
            </a:prstGeom>
          </p:spPr>
        </p:pic>
      </p:grpSp>
      <p:grpSp>
        <p:nvGrpSpPr>
          <p:cNvPr id="49" name="グループ化 48"/>
          <p:cNvGrpSpPr/>
          <p:nvPr/>
        </p:nvGrpSpPr>
        <p:grpSpPr>
          <a:xfrm>
            <a:off x="3881298" y="2862894"/>
            <a:ext cx="1381919" cy="435173"/>
            <a:chOff x="1383654" y="4005080"/>
            <a:chExt cx="1479458" cy="622618"/>
          </a:xfrm>
        </p:grpSpPr>
        <p:pic>
          <p:nvPicPr>
            <p:cNvPr id="50" name="図 49"/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383654" y="4026407"/>
              <a:ext cx="367612" cy="550608"/>
            </a:xfrm>
            <a:prstGeom prst="rect">
              <a:avLst/>
            </a:prstGeom>
          </p:spPr>
        </p:pic>
        <p:pic>
          <p:nvPicPr>
            <p:cNvPr id="51" name="図 50"/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536054" y="4077090"/>
              <a:ext cx="367612" cy="550608"/>
            </a:xfrm>
            <a:prstGeom prst="rect">
              <a:avLst/>
            </a:prstGeom>
          </p:spPr>
        </p:pic>
        <p:pic>
          <p:nvPicPr>
            <p:cNvPr id="52" name="図 51"/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767838" y="4005080"/>
              <a:ext cx="367612" cy="550608"/>
            </a:xfrm>
            <a:prstGeom prst="rect">
              <a:avLst/>
            </a:prstGeom>
          </p:spPr>
        </p:pic>
        <p:pic>
          <p:nvPicPr>
            <p:cNvPr id="53" name="図 52"/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983868" y="4030552"/>
              <a:ext cx="367612" cy="550608"/>
            </a:xfrm>
            <a:prstGeom prst="rect">
              <a:avLst/>
            </a:prstGeom>
          </p:spPr>
        </p:pic>
        <p:pic>
          <p:nvPicPr>
            <p:cNvPr id="54" name="図 53"/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271908" y="4005080"/>
              <a:ext cx="367612" cy="550608"/>
            </a:xfrm>
            <a:prstGeom prst="rect">
              <a:avLst/>
            </a:prstGeom>
          </p:spPr>
        </p:pic>
        <p:pic>
          <p:nvPicPr>
            <p:cNvPr id="55" name="図 54"/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95500" y="4077090"/>
              <a:ext cx="367612" cy="550608"/>
            </a:xfrm>
            <a:prstGeom prst="rect">
              <a:avLst/>
            </a:prstGeom>
          </p:spPr>
        </p:pic>
      </p:grpSp>
      <p:sp>
        <p:nvSpPr>
          <p:cNvPr id="56" name="楕円 55"/>
          <p:cNvSpPr/>
          <p:nvPr/>
        </p:nvSpPr>
        <p:spPr>
          <a:xfrm flipV="1">
            <a:off x="6952148" y="2987982"/>
            <a:ext cx="1971849" cy="407144"/>
          </a:xfrm>
          <a:prstGeom prst="ellipse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7" name="楕円 56"/>
          <p:cNvSpPr/>
          <p:nvPr/>
        </p:nvSpPr>
        <p:spPr>
          <a:xfrm flipV="1">
            <a:off x="9440445" y="2987982"/>
            <a:ext cx="1971849" cy="407144"/>
          </a:xfrm>
          <a:prstGeom prst="ellipse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8" name="楕円 57"/>
          <p:cNvSpPr/>
          <p:nvPr/>
        </p:nvSpPr>
        <p:spPr>
          <a:xfrm flipV="1">
            <a:off x="6952148" y="3527583"/>
            <a:ext cx="1971849" cy="407144"/>
          </a:xfrm>
          <a:prstGeom prst="ellipse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9" name="楕円 58"/>
          <p:cNvSpPr/>
          <p:nvPr/>
        </p:nvSpPr>
        <p:spPr>
          <a:xfrm flipV="1">
            <a:off x="9440445" y="3527583"/>
            <a:ext cx="1971849" cy="407144"/>
          </a:xfrm>
          <a:prstGeom prst="ellipse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60" name="グループ化 59"/>
          <p:cNvGrpSpPr/>
          <p:nvPr/>
        </p:nvGrpSpPr>
        <p:grpSpPr>
          <a:xfrm>
            <a:off x="7312368" y="2862894"/>
            <a:ext cx="1381919" cy="435173"/>
            <a:chOff x="1383654" y="4005080"/>
            <a:chExt cx="1479458" cy="622618"/>
          </a:xfrm>
        </p:grpSpPr>
        <p:pic>
          <p:nvPicPr>
            <p:cNvPr id="61" name="図 60"/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383654" y="4026407"/>
              <a:ext cx="367612" cy="550608"/>
            </a:xfrm>
            <a:prstGeom prst="rect">
              <a:avLst/>
            </a:prstGeom>
          </p:spPr>
        </p:pic>
        <p:pic>
          <p:nvPicPr>
            <p:cNvPr id="62" name="図 61"/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536054" y="4077090"/>
              <a:ext cx="367612" cy="550608"/>
            </a:xfrm>
            <a:prstGeom prst="rect">
              <a:avLst/>
            </a:prstGeom>
          </p:spPr>
        </p:pic>
        <p:pic>
          <p:nvPicPr>
            <p:cNvPr id="63" name="図 62"/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767838" y="4005080"/>
              <a:ext cx="367612" cy="550608"/>
            </a:xfrm>
            <a:prstGeom prst="rect">
              <a:avLst/>
            </a:prstGeom>
          </p:spPr>
        </p:pic>
        <p:pic>
          <p:nvPicPr>
            <p:cNvPr id="64" name="図 63"/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983868" y="4030552"/>
              <a:ext cx="367612" cy="550608"/>
            </a:xfrm>
            <a:prstGeom prst="rect">
              <a:avLst/>
            </a:prstGeom>
          </p:spPr>
        </p:pic>
        <p:pic>
          <p:nvPicPr>
            <p:cNvPr id="65" name="図 64"/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271908" y="4005080"/>
              <a:ext cx="367612" cy="550608"/>
            </a:xfrm>
            <a:prstGeom prst="rect">
              <a:avLst/>
            </a:prstGeom>
          </p:spPr>
        </p:pic>
        <p:pic>
          <p:nvPicPr>
            <p:cNvPr id="66" name="図 65"/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95500" y="4077090"/>
              <a:ext cx="367612" cy="550608"/>
            </a:xfrm>
            <a:prstGeom prst="rect">
              <a:avLst/>
            </a:prstGeom>
          </p:spPr>
        </p:pic>
      </p:grpSp>
      <p:grpSp>
        <p:nvGrpSpPr>
          <p:cNvPr id="67" name="グループ化 66"/>
          <p:cNvGrpSpPr/>
          <p:nvPr/>
        </p:nvGrpSpPr>
        <p:grpSpPr>
          <a:xfrm>
            <a:off x="7312368" y="3420179"/>
            <a:ext cx="1381919" cy="435173"/>
            <a:chOff x="1383654" y="4005080"/>
            <a:chExt cx="1479458" cy="622618"/>
          </a:xfrm>
        </p:grpSpPr>
        <p:pic>
          <p:nvPicPr>
            <p:cNvPr id="68" name="図 67"/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383654" y="4026407"/>
              <a:ext cx="367612" cy="550608"/>
            </a:xfrm>
            <a:prstGeom prst="rect">
              <a:avLst/>
            </a:prstGeom>
          </p:spPr>
        </p:pic>
        <p:pic>
          <p:nvPicPr>
            <p:cNvPr id="69" name="図 68"/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536054" y="4077090"/>
              <a:ext cx="367612" cy="550608"/>
            </a:xfrm>
            <a:prstGeom prst="rect">
              <a:avLst/>
            </a:prstGeom>
          </p:spPr>
        </p:pic>
        <p:pic>
          <p:nvPicPr>
            <p:cNvPr id="70" name="図 69"/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767838" y="4005080"/>
              <a:ext cx="367612" cy="550608"/>
            </a:xfrm>
            <a:prstGeom prst="rect">
              <a:avLst/>
            </a:prstGeom>
          </p:spPr>
        </p:pic>
        <p:pic>
          <p:nvPicPr>
            <p:cNvPr id="71" name="図 70"/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983868" y="4030552"/>
              <a:ext cx="367612" cy="550608"/>
            </a:xfrm>
            <a:prstGeom prst="rect">
              <a:avLst/>
            </a:prstGeom>
          </p:spPr>
        </p:pic>
        <p:pic>
          <p:nvPicPr>
            <p:cNvPr id="72" name="図 71"/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271908" y="4005080"/>
              <a:ext cx="367612" cy="550608"/>
            </a:xfrm>
            <a:prstGeom prst="rect">
              <a:avLst/>
            </a:prstGeom>
          </p:spPr>
        </p:pic>
        <p:pic>
          <p:nvPicPr>
            <p:cNvPr id="73" name="図 72"/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95500" y="4077090"/>
              <a:ext cx="367612" cy="550608"/>
            </a:xfrm>
            <a:prstGeom prst="rect">
              <a:avLst/>
            </a:prstGeom>
          </p:spPr>
        </p:pic>
      </p:grpSp>
      <p:grpSp>
        <p:nvGrpSpPr>
          <p:cNvPr id="74" name="グループ化 73"/>
          <p:cNvGrpSpPr/>
          <p:nvPr/>
        </p:nvGrpSpPr>
        <p:grpSpPr>
          <a:xfrm>
            <a:off x="9768221" y="3420179"/>
            <a:ext cx="1381919" cy="435173"/>
            <a:chOff x="1383654" y="4005080"/>
            <a:chExt cx="1479458" cy="622618"/>
          </a:xfrm>
        </p:grpSpPr>
        <p:pic>
          <p:nvPicPr>
            <p:cNvPr id="75" name="図 74"/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383654" y="4026407"/>
              <a:ext cx="367612" cy="550608"/>
            </a:xfrm>
            <a:prstGeom prst="rect">
              <a:avLst/>
            </a:prstGeom>
          </p:spPr>
        </p:pic>
        <p:pic>
          <p:nvPicPr>
            <p:cNvPr id="76" name="図 75"/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536054" y="4077090"/>
              <a:ext cx="367612" cy="550608"/>
            </a:xfrm>
            <a:prstGeom prst="rect">
              <a:avLst/>
            </a:prstGeom>
          </p:spPr>
        </p:pic>
        <p:pic>
          <p:nvPicPr>
            <p:cNvPr id="77" name="図 76"/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767838" y="4005080"/>
              <a:ext cx="367612" cy="550608"/>
            </a:xfrm>
            <a:prstGeom prst="rect">
              <a:avLst/>
            </a:prstGeom>
          </p:spPr>
        </p:pic>
        <p:pic>
          <p:nvPicPr>
            <p:cNvPr id="78" name="図 77"/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983868" y="4030552"/>
              <a:ext cx="367612" cy="550608"/>
            </a:xfrm>
            <a:prstGeom prst="rect">
              <a:avLst/>
            </a:prstGeom>
          </p:spPr>
        </p:pic>
        <p:pic>
          <p:nvPicPr>
            <p:cNvPr id="79" name="図 78"/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271908" y="4005080"/>
              <a:ext cx="367612" cy="550608"/>
            </a:xfrm>
            <a:prstGeom prst="rect">
              <a:avLst/>
            </a:prstGeom>
          </p:spPr>
        </p:pic>
        <p:pic>
          <p:nvPicPr>
            <p:cNvPr id="80" name="図 79"/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95500" y="4077090"/>
              <a:ext cx="367612" cy="550608"/>
            </a:xfrm>
            <a:prstGeom prst="rect">
              <a:avLst/>
            </a:prstGeom>
          </p:spPr>
        </p:pic>
      </p:grpSp>
      <p:grpSp>
        <p:nvGrpSpPr>
          <p:cNvPr id="81" name="グループ化 80"/>
          <p:cNvGrpSpPr/>
          <p:nvPr/>
        </p:nvGrpSpPr>
        <p:grpSpPr>
          <a:xfrm>
            <a:off x="9768221" y="2862894"/>
            <a:ext cx="1381919" cy="435173"/>
            <a:chOff x="1383654" y="4005080"/>
            <a:chExt cx="1479458" cy="622618"/>
          </a:xfrm>
        </p:grpSpPr>
        <p:pic>
          <p:nvPicPr>
            <p:cNvPr id="82" name="図 81"/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383654" y="4026407"/>
              <a:ext cx="367612" cy="550608"/>
            </a:xfrm>
            <a:prstGeom prst="rect">
              <a:avLst/>
            </a:prstGeom>
          </p:spPr>
        </p:pic>
        <p:pic>
          <p:nvPicPr>
            <p:cNvPr id="83" name="図 82"/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536054" y="4077090"/>
              <a:ext cx="367612" cy="550608"/>
            </a:xfrm>
            <a:prstGeom prst="rect">
              <a:avLst/>
            </a:prstGeom>
          </p:spPr>
        </p:pic>
        <p:pic>
          <p:nvPicPr>
            <p:cNvPr id="84" name="図 83"/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767838" y="4005080"/>
              <a:ext cx="367612" cy="550608"/>
            </a:xfrm>
            <a:prstGeom prst="rect">
              <a:avLst/>
            </a:prstGeom>
          </p:spPr>
        </p:pic>
        <p:pic>
          <p:nvPicPr>
            <p:cNvPr id="85" name="図 84"/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983868" y="4030552"/>
              <a:ext cx="367612" cy="550608"/>
            </a:xfrm>
            <a:prstGeom prst="rect">
              <a:avLst/>
            </a:prstGeom>
          </p:spPr>
        </p:pic>
        <p:pic>
          <p:nvPicPr>
            <p:cNvPr id="86" name="図 85"/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271908" y="4005080"/>
              <a:ext cx="367612" cy="550608"/>
            </a:xfrm>
            <a:prstGeom prst="rect">
              <a:avLst/>
            </a:prstGeom>
          </p:spPr>
        </p:pic>
        <p:pic>
          <p:nvPicPr>
            <p:cNvPr id="87" name="図 86"/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95500" y="4077090"/>
              <a:ext cx="367612" cy="550608"/>
            </a:xfrm>
            <a:prstGeom prst="rect">
              <a:avLst/>
            </a:prstGeom>
          </p:spPr>
        </p:pic>
      </p:grpSp>
      <p:sp>
        <p:nvSpPr>
          <p:cNvPr id="89" name="右中かっこ 88"/>
          <p:cNvSpPr/>
          <p:nvPr/>
        </p:nvSpPr>
        <p:spPr>
          <a:xfrm rot="5400000">
            <a:off x="5829313" y="-1371257"/>
            <a:ext cx="458304" cy="10870449"/>
          </a:xfrm>
          <a:prstGeom prst="rightBrace">
            <a:avLst>
              <a:gd name="adj1" fmla="val 39822"/>
              <a:gd name="adj2" fmla="val 50000"/>
            </a:avLst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0" name="正方形/長方形 89"/>
          <p:cNvSpPr/>
          <p:nvPr/>
        </p:nvSpPr>
        <p:spPr>
          <a:xfrm>
            <a:off x="2931103" y="4146526"/>
            <a:ext cx="6254721" cy="365700"/>
          </a:xfrm>
          <a:prstGeom prst="rect">
            <a:avLst/>
          </a:prstGeom>
          <a:solidFill>
            <a:sysClr val="window" lastClr="FFFFFF">
              <a:alpha val="70000"/>
            </a:sysClr>
          </a:solidFill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en-US" altLang="ja-JP" sz="2800" b="1" dirty="0" smtClean="0">
                <a:solidFill>
                  <a:srgbClr val="FF0000"/>
                </a:solidFill>
                <a:latin typeface="Meiryo UI"/>
                <a:ea typeface="Meiryo UI"/>
              </a:rPr>
              <a:t>524 person in North California</a:t>
            </a:r>
            <a:endParaRPr lang="en-US" altLang="ja-JP" sz="2800" b="1" dirty="0">
              <a:solidFill>
                <a:srgbClr val="FF0000"/>
              </a:solidFill>
              <a:latin typeface="Meiryo UI"/>
              <a:ea typeface="Meiryo UI"/>
            </a:endParaRPr>
          </a:p>
        </p:txBody>
      </p:sp>
      <p:sp>
        <p:nvSpPr>
          <p:cNvPr id="91" name="正方形/長方形 90"/>
          <p:cNvSpPr/>
          <p:nvPr/>
        </p:nvSpPr>
        <p:spPr>
          <a:xfrm>
            <a:off x="2327937" y="3237329"/>
            <a:ext cx="2052204" cy="365700"/>
          </a:xfrm>
          <a:prstGeom prst="rect">
            <a:avLst/>
          </a:prstGeom>
          <a:solidFill>
            <a:sysClr val="window" lastClr="FFFFFF">
              <a:alpha val="70000"/>
            </a:sysClr>
          </a:solidFill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en-US" altLang="ja-JP" sz="2800" b="1" dirty="0" smtClean="0">
                <a:solidFill>
                  <a:srgbClr val="FF0000"/>
                </a:solidFill>
                <a:latin typeface="Meiryo UI"/>
                <a:ea typeface="Meiryo UI"/>
              </a:rPr>
              <a:t>4 Regions</a:t>
            </a:r>
            <a:endParaRPr lang="en-US" altLang="ja-JP" sz="2800" b="1" dirty="0">
              <a:solidFill>
                <a:srgbClr val="FF0000"/>
              </a:solidFill>
              <a:latin typeface="Meiryo UI"/>
              <a:ea typeface="Meiryo UI"/>
            </a:endParaRPr>
          </a:p>
        </p:txBody>
      </p:sp>
      <p:sp>
        <p:nvSpPr>
          <p:cNvPr id="92" name="正方形/長方形 91"/>
          <p:cNvSpPr/>
          <p:nvPr/>
        </p:nvSpPr>
        <p:spPr>
          <a:xfrm>
            <a:off x="8239203" y="3237329"/>
            <a:ext cx="2052204" cy="365700"/>
          </a:xfrm>
          <a:prstGeom prst="rect">
            <a:avLst/>
          </a:prstGeom>
          <a:solidFill>
            <a:sysClr val="window" lastClr="FFFFFF">
              <a:alpha val="70000"/>
            </a:sysClr>
          </a:solidFill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en-US" altLang="ja-JP" sz="2800" b="1" dirty="0" smtClean="0">
                <a:solidFill>
                  <a:srgbClr val="FF0000"/>
                </a:solidFill>
                <a:latin typeface="Meiryo UI"/>
                <a:ea typeface="Meiryo UI"/>
              </a:rPr>
              <a:t>4 Regions</a:t>
            </a:r>
            <a:endParaRPr lang="en-US" altLang="ja-JP" sz="2800" b="1" dirty="0">
              <a:solidFill>
                <a:srgbClr val="FF0000"/>
              </a:solidFill>
              <a:latin typeface="Meiryo UI"/>
              <a:ea typeface="Meiryo UI"/>
            </a:endParaRPr>
          </a:p>
        </p:txBody>
      </p:sp>
      <p:sp>
        <p:nvSpPr>
          <p:cNvPr id="96" name="正方形/長方形 95"/>
          <p:cNvSpPr/>
          <p:nvPr/>
        </p:nvSpPr>
        <p:spPr>
          <a:xfrm>
            <a:off x="2835976" y="4523710"/>
            <a:ext cx="6254721" cy="1569660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en-US" altLang="ja-JP" sz="9600" b="1" dirty="0" smtClean="0">
                <a:solidFill>
                  <a:srgbClr val="FF0000"/>
                </a:solidFill>
                <a:latin typeface="Meiryo UI"/>
                <a:ea typeface="Meiryo UI"/>
              </a:rPr>
              <a:t>&lt;</a:t>
            </a:r>
            <a:endParaRPr lang="en-US" altLang="ja-JP" sz="9600" b="1" dirty="0">
              <a:solidFill>
                <a:srgbClr val="FF0000"/>
              </a:solidFill>
              <a:latin typeface="Meiryo UI"/>
              <a:ea typeface="Meiryo UI"/>
            </a:endParaRPr>
          </a:p>
        </p:txBody>
      </p:sp>
      <p:sp>
        <p:nvSpPr>
          <p:cNvPr id="101" name="正方形/長方形 100"/>
          <p:cNvSpPr/>
          <p:nvPr/>
        </p:nvSpPr>
        <p:spPr>
          <a:xfrm>
            <a:off x="925864" y="4957111"/>
            <a:ext cx="2489473" cy="954107"/>
          </a:xfrm>
          <a:prstGeom prst="rect">
            <a:avLst/>
          </a:prstGeom>
          <a:solidFill>
            <a:schemeClr val="bg2">
              <a:alpha val="70000"/>
            </a:schemeClr>
          </a:solidFill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en-US" altLang="ja-JP" sz="2800" b="1" dirty="0" smtClean="0">
                <a:solidFill>
                  <a:srgbClr val="FF0000"/>
                </a:solidFill>
                <a:latin typeface="Meiryo UI"/>
                <a:ea typeface="Meiryo UI"/>
              </a:rPr>
              <a:t>(1)Percent females</a:t>
            </a:r>
            <a:endParaRPr lang="en-US" altLang="ja-JP" sz="2800" b="1" dirty="0">
              <a:solidFill>
                <a:srgbClr val="FF0000"/>
              </a:solidFill>
              <a:latin typeface="Meiryo UI"/>
              <a:ea typeface="Meiryo UI"/>
            </a:endParaRPr>
          </a:p>
        </p:txBody>
      </p:sp>
      <p:sp>
        <p:nvSpPr>
          <p:cNvPr id="102" name="正方形/長方形 101"/>
          <p:cNvSpPr/>
          <p:nvPr/>
        </p:nvSpPr>
        <p:spPr>
          <a:xfrm>
            <a:off x="3608139" y="4924697"/>
            <a:ext cx="1733619" cy="954107"/>
          </a:xfrm>
          <a:prstGeom prst="rect">
            <a:avLst/>
          </a:prstGeom>
          <a:solidFill>
            <a:schemeClr val="bg2">
              <a:alpha val="70000"/>
            </a:schemeClr>
          </a:solidFill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en-US" altLang="ja-JP" sz="2800" b="1" dirty="0" smtClean="0">
                <a:solidFill>
                  <a:srgbClr val="FF0000"/>
                </a:solidFill>
                <a:latin typeface="Meiryo UI"/>
                <a:ea typeface="Meiryo UI"/>
              </a:rPr>
              <a:t>(2)</a:t>
            </a:r>
            <a:r>
              <a:rPr lang="en-US" altLang="ja-JP" sz="2800" b="1" dirty="0" err="1" smtClean="0">
                <a:solidFill>
                  <a:srgbClr val="FF0000"/>
                </a:solidFill>
                <a:latin typeface="Meiryo UI"/>
                <a:ea typeface="Meiryo UI"/>
              </a:rPr>
              <a:t>AutoMobile</a:t>
            </a:r>
            <a:r>
              <a:rPr lang="en-US" altLang="ja-JP" sz="2800" b="1" dirty="0" smtClean="0">
                <a:solidFill>
                  <a:srgbClr val="FF0000"/>
                </a:solidFill>
                <a:latin typeface="Meiryo UI"/>
                <a:ea typeface="Meiryo UI"/>
              </a:rPr>
              <a:t> </a:t>
            </a:r>
            <a:endParaRPr lang="en-US" altLang="ja-JP" sz="2800" b="1" dirty="0">
              <a:solidFill>
                <a:srgbClr val="FF0000"/>
              </a:solidFill>
              <a:latin typeface="Meiryo UI"/>
              <a:ea typeface="Meiryo UI"/>
            </a:endParaRPr>
          </a:p>
        </p:txBody>
      </p:sp>
      <p:sp>
        <p:nvSpPr>
          <p:cNvPr id="103" name="正方形/長方形 102"/>
          <p:cNvSpPr/>
          <p:nvPr/>
        </p:nvSpPr>
        <p:spPr>
          <a:xfrm>
            <a:off x="6616151" y="5387998"/>
            <a:ext cx="1677138" cy="523220"/>
          </a:xfrm>
          <a:prstGeom prst="rect">
            <a:avLst/>
          </a:prstGeom>
          <a:solidFill>
            <a:schemeClr val="bg2">
              <a:alpha val="70000"/>
            </a:schemeClr>
          </a:solidFill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en-US" altLang="ja-JP" sz="2800" b="1" dirty="0" smtClean="0">
                <a:solidFill>
                  <a:srgbClr val="FF0000"/>
                </a:solidFill>
                <a:latin typeface="Meiryo UI"/>
                <a:ea typeface="Meiryo UI"/>
              </a:rPr>
              <a:t>(3)child </a:t>
            </a:r>
            <a:endParaRPr lang="en-US" altLang="ja-JP" sz="2800" b="1" dirty="0">
              <a:solidFill>
                <a:srgbClr val="FF0000"/>
              </a:solidFill>
              <a:latin typeface="Meiryo UI"/>
              <a:ea typeface="Meiryo UI"/>
            </a:endParaRPr>
          </a:p>
        </p:txBody>
      </p:sp>
      <p:sp>
        <p:nvSpPr>
          <p:cNvPr id="104" name="正方形/長方形 103"/>
          <p:cNvSpPr/>
          <p:nvPr/>
        </p:nvSpPr>
        <p:spPr>
          <a:xfrm>
            <a:off x="8593494" y="5328262"/>
            <a:ext cx="2464761" cy="523220"/>
          </a:xfrm>
          <a:prstGeom prst="rect">
            <a:avLst/>
          </a:prstGeom>
          <a:solidFill>
            <a:schemeClr val="bg2">
              <a:alpha val="70000"/>
            </a:schemeClr>
          </a:solidFill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en-US" altLang="ja-JP" sz="2800" b="1" dirty="0" smtClean="0">
                <a:solidFill>
                  <a:srgbClr val="FF0000"/>
                </a:solidFill>
                <a:latin typeface="Meiryo UI"/>
                <a:ea typeface="Meiryo UI"/>
              </a:rPr>
              <a:t>(4)Age</a:t>
            </a:r>
            <a:endParaRPr lang="en-US" altLang="ja-JP" sz="2800" b="1" dirty="0">
              <a:solidFill>
                <a:srgbClr val="FF0000"/>
              </a:solidFill>
              <a:latin typeface="Meiryo UI"/>
              <a:ea typeface="Meiryo UI"/>
            </a:endParaRPr>
          </a:p>
        </p:txBody>
      </p:sp>
      <p:sp>
        <p:nvSpPr>
          <p:cNvPr id="105" name="正方形/長方形 104"/>
          <p:cNvSpPr/>
          <p:nvPr/>
        </p:nvSpPr>
        <p:spPr>
          <a:xfrm>
            <a:off x="6755288" y="4762403"/>
            <a:ext cx="3012933" cy="523220"/>
          </a:xfrm>
          <a:prstGeom prst="rect">
            <a:avLst/>
          </a:prstGeom>
          <a:solidFill>
            <a:schemeClr val="bg2">
              <a:alpha val="70000"/>
            </a:schemeClr>
          </a:solidFill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en-US" altLang="ja-JP" sz="2800" b="1" dirty="0" smtClean="0">
                <a:solidFill>
                  <a:srgbClr val="FF0000"/>
                </a:solidFill>
                <a:latin typeface="Meiryo UI"/>
                <a:ea typeface="Meiryo UI"/>
              </a:rPr>
              <a:t>(5)House size</a:t>
            </a:r>
            <a:endParaRPr lang="en-US" altLang="ja-JP" sz="2800" b="1" dirty="0">
              <a:solidFill>
                <a:srgbClr val="FF0000"/>
              </a:solidFill>
              <a:latin typeface="Meiryo UI"/>
              <a:ea typeface="Meiryo UI"/>
            </a:endParaRPr>
          </a:p>
        </p:txBody>
      </p:sp>
      <p:sp>
        <p:nvSpPr>
          <p:cNvPr id="106" name="角丸四角形 105"/>
          <p:cNvSpPr/>
          <p:nvPr/>
        </p:nvSpPr>
        <p:spPr>
          <a:xfrm>
            <a:off x="1073796" y="4679841"/>
            <a:ext cx="10773802" cy="1413529"/>
          </a:xfrm>
          <a:prstGeom prst="roundRect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7" name="角丸四角形 106"/>
          <p:cNvSpPr/>
          <p:nvPr/>
        </p:nvSpPr>
        <p:spPr>
          <a:xfrm>
            <a:off x="89394" y="6211567"/>
            <a:ext cx="11977433" cy="554022"/>
          </a:xfrm>
          <a:prstGeom prst="roundRect">
            <a:avLst/>
          </a:prstGeom>
          <a:solidFill>
            <a:srgbClr val="3366FF"/>
          </a:solidFill>
          <a:ln w="635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3200" b="1" dirty="0" smtClean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The (1)</a:t>
            </a:r>
            <a:r>
              <a:rPr lang="ja-JP" altLang="en-US" sz="3200" b="1" dirty="0" smtClean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～</a:t>
            </a:r>
            <a:r>
              <a:rPr lang="en-US" altLang="ja-JP" sz="3200" b="1" dirty="0" smtClean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(5)</a:t>
            </a:r>
            <a:r>
              <a:rPr lang="ja-JP" altLang="en-US" sz="32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en-US" altLang="ja-JP" sz="3200" b="1" dirty="0" smtClean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of Suburban are larger than of Urban  </a:t>
            </a:r>
            <a:endParaRPr lang="ja-JP" altLang="en-US" sz="3200" b="1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5944772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S9u_Special">
      <a:majorFont>
        <a:latin typeface="Arial Rounded MT Bold"/>
        <a:ea typeface="HGPｺﾞｼｯｸE"/>
        <a:cs typeface=""/>
      </a:majorFont>
      <a:minorFont>
        <a:latin typeface="Calibri"/>
        <a:ea typeface="HGPｺﾞｼｯｸE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 w="25400">
          <a:solidFill>
            <a:schemeClr val="tx1"/>
          </a:solidFill>
          <a:tailEnd type="arrow"/>
        </a:ln>
      </a:spPr>
      <a:bodyPr rtlCol="0" anchor="ctr"/>
      <a:lstStyle>
        <a:defPPr algn="ctr">
          <a:defRPr kumimoji="1"/>
        </a:defPPr>
      </a:lstStyle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spDef>
    <a:lnDef>
      <a:spPr>
        <a:ln w="25400"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51429</TotalTime>
  <Words>1226</Words>
  <Application>Microsoft Office PowerPoint</Application>
  <PresentationFormat>ワイド画面</PresentationFormat>
  <Paragraphs>300</Paragraphs>
  <Slides>24</Slides>
  <Notes>24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8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24</vt:i4>
      </vt:variant>
    </vt:vector>
  </HeadingPairs>
  <TitlesOfParts>
    <vt:vector size="33" baseType="lpstr">
      <vt:lpstr>HGPｺﾞｼｯｸE</vt:lpstr>
      <vt:lpstr>Meiryo UI</vt:lpstr>
      <vt:lpstr>ＭＳ Ｐゴシック</vt:lpstr>
      <vt:lpstr>Arial</vt:lpstr>
      <vt:lpstr>Arial Rounded MT Bold</vt:lpstr>
      <vt:lpstr>Calibri</vt:lpstr>
      <vt:lpstr>Times New Roman</vt:lpstr>
      <vt:lpstr>Wingdings</vt:lpstr>
      <vt:lpstr>Office ​​テーマ</vt:lpstr>
      <vt:lpstr>Review of  “Do changes in neighborhood characteristics lead  to changes in travel behavior?  A structural equations modeling approach”  </vt:lpstr>
      <vt:lpstr>1. Overview</vt:lpstr>
      <vt:lpstr>2. Frequent Terms</vt:lpstr>
      <vt:lpstr>3-1. Literature review(1)</vt:lpstr>
      <vt:lpstr>3-1. Literature review(1)</vt:lpstr>
      <vt:lpstr>3-2. Literature review(2)</vt:lpstr>
      <vt:lpstr>3-2. Literature review(2)</vt:lpstr>
      <vt:lpstr>PowerPoint プレゼンテーション</vt:lpstr>
      <vt:lpstr>4-1. Data and variables ( Questionnaire subjects)</vt:lpstr>
      <vt:lpstr>4-2. Travel behavior( outer, visible, how to do) </vt:lpstr>
      <vt:lpstr>4-3. Travel Attitude( inner, invisible, how to feel) </vt:lpstr>
      <vt:lpstr>4-4. Social Demographics</vt:lpstr>
      <vt:lpstr>PowerPoint プレゼンテーション</vt:lpstr>
      <vt:lpstr>5-1. What’s SEM(Structural Equation Modeling)(1)</vt:lpstr>
      <vt:lpstr>5-2. What’s SEM(Structural Equation Modeling)(2)</vt:lpstr>
      <vt:lpstr>5-3. What’s MLE(Maximum Likelihood Estimation)</vt:lpstr>
      <vt:lpstr>PowerPoint プレゼンテーション</vt:lpstr>
      <vt:lpstr>6-1. Approach of this research  </vt:lpstr>
      <vt:lpstr>PowerPoint プレゼンテーション</vt:lpstr>
      <vt:lpstr>6-1. Final modeling of Driving by SEM</vt:lpstr>
      <vt:lpstr>6-2. Final modeling of Walking by SEM</vt:lpstr>
      <vt:lpstr>6-2. Final modeling of Walking by SEM (Con’t)</vt:lpstr>
      <vt:lpstr>PowerPoint プレゼンテーション</vt:lpstr>
      <vt:lpstr>7. Conclusion </vt:lpstr>
    </vt:vector>
  </TitlesOfParts>
  <Company>システム開発研究所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506u</dc:creator>
  <cp:lastModifiedBy>江端智一 / EBATA，TOMOICHI</cp:lastModifiedBy>
  <cp:revision>4284</cp:revision>
  <cp:lastPrinted>2022-08-22T00:21:04Z</cp:lastPrinted>
  <dcterms:created xsi:type="dcterms:W3CDTF">2014-01-07T05:18:57Z</dcterms:created>
  <dcterms:modified xsi:type="dcterms:W3CDTF">2022-10-31T13:47:21Z</dcterms:modified>
</cp:coreProperties>
</file>